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Baloo" panose="020B0604020202020204" charset="0"/>
      <p:regular r:id="rId29"/>
    </p:embeddedFont>
    <p:embeddedFont>
      <p:font typeface="Clear Sans" panose="020B0604020202020204" charset="0"/>
      <p:regular r:id="rId30"/>
    </p:embeddedFont>
    <p:embeddedFont>
      <p:font typeface="Clear Sans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2.svg"/><Relationship Id="rId7" Type="http://schemas.openxmlformats.org/officeDocument/2006/relationships/image" Target="../media/image51.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gif"/><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1.gif"/><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image" Target="../media/image11.gif"/><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12.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3" Type="http://schemas.openxmlformats.org/officeDocument/2006/relationships/image" Target="../media/image22.sv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2.gif"/><Relationship Id="rId9" Type="http://schemas.openxmlformats.org/officeDocument/2006/relationships/image" Target="../media/image70.png"/><Relationship Id="rId14" Type="http://schemas.openxmlformats.org/officeDocument/2006/relationships/image" Target="../media/image75.svg"/></Relationships>
</file>

<file path=ppt/slides/_rels/slide13.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22.sv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svg"/><Relationship Id="rId10" Type="http://schemas.openxmlformats.org/officeDocument/2006/relationships/image" Target="../media/image73.svg"/><Relationship Id="rId4" Type="http://schemas.openxmlformats.org/officeDocument/2006/relationships/image" Target="../media/image2.gif"/><Relationship Id="rId9" Type="http://schemas.openxmlformats.org/officeDocument/2006/relationships/image" Target="../media/image72.png"/><Relationship Id="rId14"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22.svg"/><Relationship Id="rId7" Type="http://schemas.openxmlformats.org/officeDocument/2006/relationships/image" Target="../media/image7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9.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2.gif"/><Relationship Id="rId9"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22.svg"/><Relationship Id="rId7" Type="http://schemas.openxmlformats.org/officeDocument/2006/relationships/image" Target="../media/image7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80.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2.gif"/><Relationship Id="rId9"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22.svg"/><Relationship Id="rId7" Type="http://schemas.openxmlformats.org/officeDocument/2006/relationships/image" Target="../media/image70.png"/><Relationship Id="rId12" Type="http://schemas.openxmlformats.org/officeDocument/2006/relationships/image" Target="../media/image8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81.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2.gif"/><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22.svg"/><Relationship Id="rId7" Type="http://schemas.openxmlformats.org/officeDocument/2006/relationships/image" Target="../media/image7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84.svg"/><Relationship Id="rId4" Type="http://schemas.openxmlformats.org/officeDocument/2006/relationships/image" Target="../media/image2.gif"/><Relationship Id="rId9" Type="http://schemas.openxmlformats.org/officeDocument/2006/relationships/image" Target="../media/image83.png"/></Relationships>
</file>

<file path=ppt/slides/_rels/slide1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22.svg"/><Relationship Id="rId7" Type="http://schemas.openxmlformats.org/officeDocument/2006/relationships/image" Target="../media/image7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86.svg"/><Relationship Id="rId4" Type="http://schemas.openxmlformats.org/officeDocument/2006/relationships/image" Target="../media/image2.gif"/><Relationship Id="rId9" Type="http://schemas.openxmlformats.org/officeDocument/2006/relationships/image" Target="../media/image85.png"/></Relationships>
</file>

<file path=ppt/slides/_rels/slide1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gif"/><Relationship Id="rId7" Type="http://schemas.openxmlformats.org/officeDocument/2006/relationships/image" Target="../media/image90.svg"/><Relationship Id="rId2" Type="http://schemas.openxmlformats.org/officeDocument/2006/relationships/image" Target="../media/image11.gif"/><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 Id="rId9" Type="http://schemas.openxmlformats.org/officeDocument/2006/relationships/image" Target="../media/image92.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sv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2.gif"/></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2.gif"/><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95.png"/><Relationship Id="rId3" Type="http://schemas.openxmlformats.org/officeDocument/2006/relationships/image" Target="../media/image22.sv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2.gif"/><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22.svg"/><Relationship Id="rId7" Type="http://schemas.openxmlformats.org/officeDocument/2006/relationships/image" Target="../media/image7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96.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2.gif"/><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4.png"/><Relationship Id="rId3" Type="http://schemas.openxmlformats.org/officeDocument/2006/relationships/image" Target="../media/image22.svg"/><Relationship Id="rId7" Type="http://schemas.openxmlformats.org/officeDocument/2006/relationships/image" Target="../media/image70.png"/><Relationship Id="rId12" Type="http://schemas.openxmlformats.org/officeDocument/2006/relationships/image" Target="../media/image98.svg"/><Relationship Id="rId2" Type="http://schemas.openxmlformats.org/officeDocument/2006/relationships/image" Target="../media/image21.png"/><Relationship Id="rId16" Type="http://schemas.openxmlformats.org/officeDocument/2006/relationships/image" Target="../media/image78.sv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97.png"/><Relationship Id="rId5" Type="http://schemas.openxmlformats.org/officeDocument/2006/relationships/image" Target="../media/image68.png"/><Relationship Id="rId15" Type="http://schemas.openxmlformats.org/officeDocument/2006/relationships/image" Target="../media/image77.png"/><Relationship Id="rId10" Type="http://schemas.openxmlformats.org/officeDocument/2006/relationships/image" Target="../media/image73.svg"/><Relationship Id="rId4" Type="http://schemas.openxmlformats.org/officeDocument/2006/relationships/image" Target="../media/image2.gif"/><Relationship Id="rId9" Type="http://schemas.openxmlformats.org/officeDocument/2006/relationships/image" Target="../media/image72.png"/><Relationship Id="rId14" Type="http://schemas.openxmlformats.org/officeDocument/2006/relationships/image" Target="../media/image75.svg"/></Relationships>
</file>

<file path=ppt/slides/_rels/slide27.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sv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gif"/><Relationship Id="rId7" Type="http://schemas.openxmlformats.org/officeDocument/2006/relationships/image" Target="../media/image15.svg"/><Relationship Id="rId2" Type="http://schemas.openxmlformats.org/officeDocument/2006/relationships/image" Target="../media/image11.gif"/><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gif"/><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7.xml"/><Relationship Id="rId7" Type="http://schemas.openxmlformats.org/officeDocument/2006/relationships/image" Target="../media/image3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svg"/><Relationship Id="rId11" Type="http://schemas.openxmlformats.org/officeDocument/2006/relationships/image" Target="../media/image34.svg"/><Relationship Id="rId5" Type="http://schemas.openxmlformats.org/officeDocument/2006/relationships/image" Target="../media/image21.png"/><Relationship Id="rId10" Type="http://schemas.openxmlformats.org/officeDocument/2006/relationships/image" Target="../media/image33.png"/><Relationship Id="rId4" Type="http://schemas.openxmlformats.org/officeDocument/2006/relationships/image" Target="../media/image20.gif"/><Relationship Id="rId9" Type="http://schemas.openxmlformats.org/officeDocument/2006/relationships/image" Target="../media/image32.svg"/></Relationships>
</file>

<file path=ppt/slides/_rels/slide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2.svg"/><Relationship Id="rId7"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2.svg"/><Relationship Id="rId7" Type="http://schemas.openxmlformats.org/officeDocument/2006/relationships/image" Target="../media/image4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2.gif"/><Relationship Id="rId5" Type="http://schemas.openxmlformats.org/officeDocument/2006/relationships/image" Target="../media/image43.sv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A5D9D"/>
        </a:solidFill>
        <a:effectLst/>
      </p:bgPr>
    </p:bg>
    <p:spTree>
      <p:nvGrpSpPr>
        <p:cNvPr id="1" name=""/>
        <p:cNvGrpSpPr/>
        <p:nvPr/>
      </p:nvGrpSpPr>
      <p:grpSpPr>
        <a:xfrm>
          <a:off x="0" y="0"/>
          <a:ext cx="0" cy="0"/>
          <a:chOff x="0" y="0"/>
          <a:chExt cx="0" cy="0"/>
        </a:xfrm>
      </p:grpSpPr>
      <p:grpSp>
        <p:nvGrpSpPr>
          <p:cNvPr id="2" name="Group 2"/>
          <p:cNvGrpSpPr/>
          <p:nvPr/>
        </p:nvGrpSpPr>
        <p:grpSpPr>
          <a:xfrm>
            <a:off x="0" y="259515"/>
            <a:ext cx="18963795" cy="8343843"/>
            <a:chOff x="0" y="0"/>
            <a:chExt cx="25285060" cy="11125124"/>
          </a:xfrm>
        </p:grpSpPr>
        <p:sp>
          <p:nvSpPr>
            <p:cNvPr id="3" name="TextBox 3"/>
            <p:cNvSpPr txBox="1"/>
            <p:nvPr/>
          </p:nvSpPr>
          <p:spPr>
            <a:xfrm>
              <a:off x="0" y="5002854"/>
              <a:ext cx="24384000" cy="3057525"/>
            </a:xfrm>
            <a:prstGeom prst="rect">
              <a:avLst/>
            </a:prstGeom>
          </p:spPr>
          <p:txBody>
            <a:bodyPr lIns="0" tIns="0" rIns="0" bIns="0" rtlCol="0" anchor="t">
              <a:spAutoFit/>
            </a:bodyPr>
            <a:lstStyle/>
            <a:p>
              <a:pPr algn="ctr">
                <a:lnSpc>
                  <a:spcPts val="9000"/>
                </a:lnSpc>
              </a:pPr>
              <a:r>
                <a:rPr lang="en-US" sz="7500">
                  <a:solidFill>
                    <a:srgbClr val="FFFAEF"/>
                  </a:solidFill>
                  <a:latin typeface="Baloo"/>
                  <a:ea typeface="Baloo"/>
                  <a:cs typeface="Baloo"/>
                  <a:sym typeface="Baloo"/>
                </a:rPr>
                <a:t>PHÁT TRIỂN ỨNG DỤNG WEB HỖ TRỢ </a:t>
              </a:r>
            </a:p>
            <a:p>
              <a:pPr algn="ctr">
                <a:lnSpc>
                  <a:spcPts val="9000"/>
                </a:lnSpc>
              </a:pPr>
              <a:r>
                <a:rPr lang="en-US" sz="7500">
                  <a:solidFill>
                    <a:srgbClr val="FFFAEF"/>
                  </a:solidFill>
                  <a:latin typeface="Baloo"/>
                  <a:ea typeface="Baloo"/>
                  <a:cs typeface="Baloo"/>
                  <a:sym typeface="Baloo"/>
                </a:rPr>
                <a:t>DUY TRÌ LỐI SỐNG LÀNH MẠNH</a:t>
              </a:r>
            </a:p>
          </p:txBody>
        </p:sp>
        <p:sp>
          <p:nvSpPr>
            <p:cNvPr id="4" name="TextBox 4"/>
            <p:cNvSpPr txBox="1"/>
            <p:nvPr/>
          </p:nvSpPr>
          <p:spPr>
            <a:xfrm>
              <a:off x="9416560" y="9516458"/>
              <a:ext cx="15868499" cy="1608666"/>
            </a:xfrm>
            <a:prstGeom prst="rect">
              <a:avLst/>
            </a:prstGeom>
          </p:spPr>
          <p:txBody>
            <a:bodyPr lIns="0" tIns="0" rIns="0" bIns="0" rtlCol="0" anchor="t">
              <a:spAutoFit/>
            </a:bodyPr>
            <a:lstStyle/>
            <a:p>
              <a:pPr algn="l">
                <a:lnSpc>
                  <a:spcPts val="4900"/>
                </a:lnSpc>
              </a:pPr>
              <a:r>
                <a:rPr lang="en-US" sz="3500">
                  <a:solidFill>
                    <a:srgbClr val="FFFAEF"/>
                  </a:solidFill>
                  <a:latin typeface="Baloo"/>
                  <a:ea typeface="Baloo"/>
                  <a:cs typeface="Baloo"/>
                  <a:sym typeface="Baloo"/>
                </a:rPr>
                <a:t>Sinh viên thực hiện: Thạch Thị Huệ Trinh 110122193</a:t>
              </a:r>
            </a:p>
            <a:p>
              <a:pPr algn="l">
                <a:lnSpc>
                  <a:spcPts val="4900"/>
                </a:lnSpc>
              </a:pPr>
              <a:r>
                <a:rPr lang="en-US" sz="3500">
                  <a:solidFill>
                    <a:srgbClr val="FFFAEF"/>
                  </a:solidFill>
                  <a:latin typeface="Baloo"/>
                  <a:ea typeface="Baloo"/>
                  <a:cs typeface="Baloo"/>
                  <a:sym typeface="Baloo"/>
                </a:rPr>
                <a:t>Giảng viên hướng dẫn: TS.Thạch Kọng Saoane</a:t>
              </a:r>
            </a:p>
          </p:txBody>
        </p:sp>
        <p:sp>
          <p:nvSpPr>
            <p:cNvPr id="5" name="TextBox 5"/>
            <p:cNvSpPr txBox="1"/>
            <p:nvPr/>
          </p:nvSpPr>
          <p:spPr>
            <a:xfrm>
              <a:off x="0" y="-66675"/>
              <a:ext cx="24384000" cy="2278618"/>
            </a:xfrm>
            <a:prstGeom prst="rect">
              <a:avLst/>
            </a:prstGeom>
          </p:spPr>
          <p:txBody>
            <a:bodyPr lIns="0" tIns="0" rIns="0" bIns="0" rtlCol="0" anchor="t">
              <a:spAutoFit/>
            </a:bodyPr>
            <a:lstStyle/>
            <a:p>
              <a:pPr algn="ctr">
                <a:lnSpc>
                  <a:spcPts val="4620"/>
                </a:lnSpc>
              </a:pPr>
              <a:r>
                <a:rPr lang="en-US" sz="3300">
                  <a:solidFill>
                    <a:srgbClr val="FFFAEF"/>
                  </a:solidFill>
                  <a:latin typeface="Baloo"/>
                  <a:ea typeface="Baloo"/>
                  <a:cs typeface="Baloo"/>
                  <a:sym typeface="Baloo"/>
                </a:rPr>
                <a:t>TRƯỜNG ĐẠI HỌC TRÀ VINH</a:t>
              </a:r>
            </a:p>
            <a:p>
              <a:pPr algn="ctr">
                <a:lnSpc>
                  <a:spcPts val="4620"/>
                </a:lnSpc>
              </a:pPr>
              <a:r>
                <a:rPr lang="en-US" sz="3300">
                  <a:solidFill>
                    <a:srgbClr val="FFFAEF"/>
                  </a:solidFill>
                  <a:latin typeface="Baloo"/>
                  <a:ea typeface="Baloo"/>
                  <a:cs typeface="Baloo"/>
                  <a:sym typeface="Baloo"/>
                </a:rPr>
                <a:t>TRƯỜNG KỸ THUẬT VÀ CÔNG NGHỆ</a:t>
              </a:r>
            </a:p>
            <a:p>
              <a:pPr algn="ctr">
                <a:lnSpc>
                  <a:spcPts val="4620"/>
                </a:lnSpc>
              </a:pPr>
              <a:r>
                <a:rPr lang="en-US" sz="3300">
                  <a:solidFill>
                    <a:srgbClr val="FFFAEF"/>
                  </a:solidFill>
                  <a:latin typeface="Baloo"/>
                  <a:ea typeface="Baloo"/>
                  <a:cs typeface="Baloo"/>
                  <a:sym typeface="Baloo"/>
                </a:rPr>
                <a:t>Khoa Công Nghệ Thông Tin</a:t>
              </a:r>
            </a:p>
          </p:txBody>
        </p:sp>
      </p:grpSp>
      <p:pic>
        <p:nvPicPr>
          <p:cNvPr id="6" name="Picture 6"/>
          <p:cNvPicPr>
            <a:picLocks noChangeAspect="1"/>
          </p:cNvPicPr>
          <p:nvPr/>
        </p:nvPicPr>
        <p:blipFill>
          <a:blip r:embed="rId2"/>
          <a:srcRect l="64771" t="21970"/>
          <a:stretch>
            <a:fillRect/>
          </a:stretch>
        </p:blipFill>
        <p:spPr>
          <a:xfrm rot="5400000">
            <a:off x="2310738" y="4172522"/>
            <a:ext cx="3803740" cy="8425216"/>
          </a:xfrm>
          <a:prstGeom prst="rect">
            <a:avLst/>
          </a:prstGeom>
        </p:spPr>
      </p:pic>
      <p:grpSp>
        <p:nvGrpSpPr>
          <p:cNvPr id="7" name="Group 7"/>
          <p:cNvGrpSpPr/>
          <p:nvPr/>
        </p:nvGrpSpPr>
        <p:grpSpPr>
          <a:xfrm>
            <a:off x="16356600" y="9076225"/>
            <a:ext cx="902700" cy="182075"/>
            <a:chOff x="0" y="0"/>
            <a:chExt cx="2128209" cy="429260"/>
          </a:xfrm>
        </p:grpSpPr>
        <p:sp>
          <p:nvSpPr>
            <p:cNvPr id="8" name="Freeform 8"/>
            <p:cNvSpPr/>
            <p:nvPr/>
          </p:nvSpPr>
          <p:spPr>
            <a:xfrm>
              <a:off x="0" y="-148"/>
              <a:ext cx="2128209" cy="429408"/>
            </a:xfrm>
            <a:custGeom>
              <a:avLst/>
              <a:gdLst/>
              <a:ahLst/>
              <a:cxnLst/>
              <a:rect l="l" t="t" r="r" b="b"/>
              <a:pathLst>
                <a:path w="2128209" h="429408">
                  <a:moveTo>
                    <a:pt x="2110429" y="183028"/>
                  </a:moveTo>
                  <a:lnTo>
                    <a:pt x="1848809" y="6498"/>
                  </a:lnTo>
                  <a:cubicBezTo>
                    <a:pt x="1831029" y="-4932"/>
                    <a:pt x="1808169" y="-1122"/>
                    <a:pt x="1795469" y="16658"/>
                  </a:cubicBezTo>
                  <a:cubicBezTo>
                    <a:pt x="1784039" y="34438"/>
                    <a:pt x="1787849" y="57298"/>
                    <a:pt x="1805629" y="69998"/>
                  </a:cubicBezTo>
                  <a:lnTo>
                    <a:pt x="1964379" y="176678"/>
                  </a:lnTo>
                  <a:lnTo>
                    <a:pt x="0" y="176678"/>
                  </a:lnTo>
                  <a:lnTo>
                    <a:pt x="0" y="252878"/>
                  </a:lnTo>
                  <a:lnTo>
                    <a:pt x="1964379" y="252878"/>
                  </a:lnTo>
                  <a:lnTo>
                    <a:pt x="1805629" y="359558"/>
                  </a:lnTo>
                  <a:cubicBezTo>
                    <a:pt x="1787849" y="370988"/>
                    <a:pt x="1784039" y="395118"/>
                    <a:pt x="1795469" y="412898"/>
                  </a:cubicBezTo>
                  <a:cubicBezTo>
                    <a:pt x="1803089" y="424328"/>
                    <a:pt x="1814519" y="429408"/>
                    <a:pt x="1827219" y="429408"/>
                  </a:cubicBezTo>
                  <a:cubicBezTo>
                    <a:pt x="1834839" y="429408"/>
                    <a:pt x="1842459" y="426868"/>
                    <a:pt x="1848809" y="423058"/>
                  </a:cubicBezTo>
                  <a:lnTo>
                    <a:pt x="2111699" y="246528"/>
                  </a:lnTo>
                  <a:cubicBezTo>
                    <a:pt x="2121859" y="238908"/>
                    <a:pt x="2128209" y="227478"/>
                    <a:pt x="2128209" y="214778"/>
                  </a:cubicBezTo>
                  <a:cubicBezTo>
                    <a:pt x="2128209" y="202078"/>
                    <a:pt x="2121859" y="190648"/>
                    <a:pt x="2110429" y="183028"/>
                  </a:cubicBezTo>
                  <a:close/>
                </a:path>
              </a:pathLst>
            </a:custGeom>
            <a:solidFill>
              <a:srgbClr val="FFFAEF"/>
            </a:solidFill>
          </p:spPr>
        </p:sp>
      </p:grpSp>
      <p:pic>
        <p:nvPicPr>
          <p:cNvPr id="9" name="Picture 9"/>
          <p:cNvPicPr>
            <a:picLocks noChangeAspect="1"/>
          </p:cNvPicPr>
          <p:nvPr/>
        </p:nvPicPr>
        <p:blipFill>
          <a:blip r:embed="rId3"/>
          <a:srcRect/>
          <a:stretch>
            <a:fillRect/>
          </a:stretch>
        </p:blipFill>
        <p:spPr>
          <a:xfrm rot="-7094170">
            <a:off x="14123151" y="-2785297"/>
            <a:ext cx="7036829" cy="7237544"/>
          </a:xfrm>
          <a:prstGeom prst="rect">
            <a:avLst/>
          </a:prstGeom>
        </p:spPr>
      </p:pic>
      <p:sp>
        <p:nvSpPr>
          <p:cNvPr id="10" name="Freeform 10"/>
          <p:cNvSpPr/>
          <p:nvPr/>
        </p:nvSpPr>
        <p:spPr>
          <a:xfrm>
            <a:off x="0" y="0"/>
            <a:ext cx="1666951" cy="1666951"/>
          </a:xfrm>
          <a:custGeom>
            <a:avLst/>
            <a:gdLst/>
            <a:ahLst/>
            <a:cxnLst/>
            <a:rect l="l" t="t" r="r" b="b"/>
            <a:pathLst>
              <a:path w="1666951" h="1666951">
                <a:moveTo>
                  <a:pt x="0" y="0"/>
                </a:moveTo>
                <a:lnTo>
                  <a:pt x="1666951" y="0"/>
                </a:lnTo>
                <a:lnTo>
                  <a:pt x="1666951" y="1666951"/>
                </a:lnTo>
                <a:lnTo>
                  <a:pt x="0" y="1666951"/>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1211103" y="4036948"/>
            <a:ext cx="3388671" cy="3024389"/>
          </a:xfrm>
          <a:custGeom>
            <a:avLst/>
            <a:gdLst/>
            <a:ahLst/>
            <a:cxnLst/>
            <a:rect l="l" t="t" r="r" b="b"/>
            <a:pathLst>
              <a:path w="3388671" h="3024389">
                <a:moveTo>
                  <a:pt x="0" y="0"/>
                </a:moveTo>
                <a:lnTo>
                  <a:pt x="3388671" y="0"/>
                </a:lnTo>
                <a:lnTo>
                  <a:pt x="3388671" y="3024388"/>
                </a:lnTo>
                <a:lnTo>
                  <a:pt x="0" y="3024388"/>
                </a:lnTo>
                <a:lnTo>
                  <a:pt x="0" y="0"/>
                </a:lnTo>
                <a:close/>
              </a:path>
            </a:pathLst>
          </a:custGeom>
          <a:blipFill>
            <a:blip r:embed="rId5"/>
            <a:stretch>
              <a:fillRect/>
            </a:stretch>
          </a:blipFill>
        </p:spPr>
      </p:sp>
      <p:sp>
        <p:nvSpPr>
          <p:cNvPr id="5" name="Freeform 5"/>
          <p:cNvSpPr/>
          <p:nvPr/>
        </p:nvSpPr>
        <p:spPr>
          <a:xfrm>
            <a:off x="6842469" y="3518162"/>
            <a:ext cx="4060945" cy="3543174"/>
          </a:xfrm>
          <a:custGeom>
            <a:avLst/>
            <a:gdLst/>
            <a:ahLst/>
            <a:cxnLst/>
            <a:rect l="l" t="t" r="r" b="b"/>
            <a:pathLst>
              <a:path w="4060945" h="3543174">
                <a:moveTo>
                  <a:pt x="0" y="0"/>
                </a:moveTo>
                <a:lnTo>
                  <a:pt x="4060945" y="0"/>
                </a:lnTo>
                <a:lnTo>
                  <a:pt x="4060945" y="3543174"/>
                </a:lnTo>
                <a:lnTo>
                  <a:pt x="0" y="3543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712425" y="3730819"/>
            <a:ext cx="4411282" cy="3330518"/>
          </a:xfrm>
          <a:custGeom>
            <a:avLst/>
            <a:gdLst/>
            <a:ahLst/>
            <a:cxnLst/>
            <a:rect l="l" t="t" r="r" b="b"/>
            <a:pathLst>
              <a:path w="4411282" h="3330518">
                <a:moveTo>
                  <a:pt x="0" y="0"/>
                </a:moveTo>
                <a:lnTo>
                  <a:pt x="4411281" y="0"/>
                </a:lnTo>
                <a:lnTo>
                  <a:pt x="4411281" y="3330517"/>
                </a:lnTo>
                <a:lnTo>
                  <a:pt x="0" y="33305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704875" y="7519146"/>
            <a:ext cx="4858954" cy="1531161"/>
          </a:xfrm>
          <a:prstGeom prst="rect">
            <a:avLst/>
          </a:prstGeom>
        </p:spPr>
        <p:txBody>
          <a:bodyPr lIns="0" tIns="0" rIns="0" bIns="0" rtlCol="0" anchor="t">
            <a:spAutoFit/>
          </a:bodyPr>
          <a:lstStyle/>
          <a:p>
            <a:pPr algn="just">
              <a:lnSpc>
                <a:spcPts val="4121"/>
              </a:lnSpc>
            </a:pPr>
            <a:r>
              <a:rPr lang="en-US" sz="3170">
                <a:solidFill>
                  <a:srgbClr val="010101"/>
                </a:solidFill>
                <a:latin typeface="Clear Sans"/>
                <a:ea typeface="Clear Sans"/>
                <a:cs typeface="Clear Sans"/>
                <a:sym typeface="Clear Sans"/>
              </a:rPr>
              <a:t>Xây dựng ứng dụng web hỗ trợ hình thành và duy trì thói quen lành mạnh</a:t>
            </a:r>
          </a:p>
        </p:txBody>
      </p:sp>
      <p:sp>
        <p:nvSpPr>
          <p:cNvPr id="8" name="TextBox 8"/>
          <p:cNvSpPr txBox="1"/>
          <p:nvPr/>
        </p:nvSpPr>
        <p:spPr>
          <a:xfrm>
            <a:off x="200235" y="449291"/>
            <a:ext cx="5868233" cy="685767"/>
          </a:xfrm>
          <a:prstGeom prst="rect">
            <a:avLst/>
          </a:prstGeom>
        </p:spPr>
        <p:txBody>
          <a:bodyPr lIns="0" tIns="0" rIns="0" bIns="0" rtlCol="0" anchor="t">
            <a:spAutoFit/>
          </a:bodyPr>
          <a:lstStyle/>
          <a:p>
            <a:pPr algn="l">
              <a:lnSpc>
                <a:spcPts val="5400"/>
              </a:lnSpc>
            </a:pPr>
            <a:r>
              <a:rPr lang="en-US" sz="4500">
                <a:solidFill>
                  <a:srgbClr val="FEFEFE"/>
                </a:solidFill>
                <a:latin typeface="Baloo"/>
                <a:ea typeface="Baloo"/>
                <a:cs typeface="Baloo"/>
                <a:sym typeface="Baloo"/>
              </a:rPr>
              <a:t>Phạm vi nghiên cứu</a:t>
            </a:r>
          </a:p>
        </p:txBody>
      </p:sp>
      <p:sp>
        <p:nvSpPr>
          <p:cNvPr id="9" name="TextBox 9"/>
          <p:cNvSpPr txBox="1"/>
          <p:nvPr/>
        </p:nvSpPr>
        <p:spPr>
          <a:xfrm>
            <a:off x="12593666" y="7433421"/>
            <a:ext cx="5326052" cy="2653639"/>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Dữ liệu được lưu trữ và quản lý bằng hệ quản trị cơ sở dữ liệu, phục vụ người dùng cá nhân</a:t>
            </a:r>
          </a:p>
          <a:p>
            <a:pPr algn="just">
              <a:lnSpc>
                <a:spcPts val="4241"/>
              </a:lnSpc>
            </a:pPr>
            <a:endParaRPr lang="en-US" sz="3263">
              <a:solidFill>
                <a:srgbClr val="010101"/>
              </a:solidFill>
              <a:latin typeface="Clear Sans"/>
              <a:ea typeface="Clear Sans"/>
              <a:cs typeface="Clear Sans"/>
              <a:sym typeface="Clear Sans"/>
            </a:endParaRPr>
          </a:p>
        </p:txBody>
      </p:sp>
      <p:sp>
        <p:nvSpPr>
          <p:cNvPr id="10" name="TextBox 10"/>
          <p:cNvSpPr txBox="1"/>
          <p:nvPr/>
        </p:nvSpPr>
        <p:spPr>
          <a:xfrm>
            <a:off x="17663392" y="9610909"/>
            <a:ext cx="256326"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8</a:t>
            </a:r>
          </a:p>
        </p:txBody>
      </p:sp>
      <p:sp>
        <p:nvSpPr>
          <p:cNvPr id="11" name="TextBox 11"/>
          <p:cNvSpPr txBox="1"/>
          <p:nvPr/>
        </p:nvSpPr>
        <p:spPr>
          <a:xfrm>
            <a:off x="6643665" y="7519146"/>
            <a:ext cx="5000670" cy="2120338"/>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Chức năng cơ bản: đăng ký/đăng nhập, quản lý thói quen, theo dõi hằng ngày, thống kê kết quả</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384137" y="-777102"/>
            <a:ext cx="5412281" cy="4820524"/>
          </a:xfrm>
          <a:prstGeom prst="rect">
            <a:avLst/>
          </a:prstGeom>
        </p:spPr>
      </p:pic>
      <p:pic>
        <p:nvPicPr>
          <p:cNvPr id="3" name="Picture 3"/>
          <p:cNvPicPr>
            <a:picLocks noChangeAspect="1"/>
          </p:cNvPicPr>
          <p:nvPr/>
        </p:nvPicPr>
        <p:blipFill>
          <a:blip r:embed="rId3"/>
          <a:srcRect l="70477" t="23497"/>
          <a:stretch>
            <a:fillRect/>
          </a:stretch>
        </p:blipFill>
        <p:spPr>
          <a:xfrm rot="-5400000" flipH="1">
            <a:off x="5991047" y="-1904775"/>
            <a:ext cx="6848074" cy="17745832"/>
          </a:xfrm>
          <a:prstGeom prst="rect">
            <a:avLst/>
          </a:prstGeom>
        </p:spPr>
      </p:pic>
      <p:sp>
        <p:nvSpPr>
          <p:cNvPr id="4" name="Freeform 4"/>
          <p:cNvSpPr/>
          <p:nvPr/>
        </p:nvSpPr>
        <p:spPr>
          <a:xfrm>
            <a:off x="3124679" y="3033690"/>
            <a:ext cx="1200975" cy="1020829"/>
          </a:xfrm>
          <a:custGeom>
            <a:avLst/>
            <a:gdLst/>
            <a:ahLst/>
            <a:cxnLst/>
            <a:rect l="l" t="t" r="r" b="b"/>
            <a:pathLst>
              <a:path w="1200975" h="1020829">
                <a:moveTo>
                  <a:pt x="0" y="0"/>
                </a:moveTo>
                <a:lnTo>
                  <a:pt x="1200975" y="0"/>
                </a:lnTo>
                <a:lnTo>
                  <a:pt x="1200975" y="1020829"/>
                </a:lnTo>
                <a:lnTo>
                  <a:pt x="0" y="1020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638720" y="2876504"/>
            <a:ext cx="1185968" cy="1185968"/>
          </a:xfrm>
          <a:custGeom>
            <a:avLst/>
            <a:gdLst/>
            <a:ahLst/>
            <a:cxnLst/>
            <a:rect l="l" t="t" r="r" b="b"/>
            <a:pathLst>
              <a:path w="1185968" h="1185968">
                <a:moveTo>
                  <a:pt x="0" y="0"/>
                </a:moveTo>
                <a:lnTo>
                  <a:pt x="1185968" y="0"/>
                </a:lnTo>
                <a:lnTo>
                  <a:pt x="1185968" y="1185968"/>
                </a:lnTo>
                <a:lnTo>
                  <a:pt x="0" y="11859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267415" y="2990691"/>
            <a:ext cx="1135377" cy="1176556"/>
          </a:xfrm>
          <a:custGeom>
            <a:avLst/>
            <a:gdLst/>
            <a:ahLst/>
            <a:cxnLst/>
            <a:rect l="l" t="t" r="r" b="b"/>
            <a:pathLst>
              <a:path w="1135377" h="1176556">
                <a:moveTo>
                  <a:pt x="0" y="0"/>
                </a:moveTo>
                <a:lnTo>
                  <a:pt x="1135377" y="0"/>
                </a:lnTo>
                <a:lnTo>
                  <a:pt x="1135377" y="1176556"/>
                </a:lnTo>
                <a:lnTo>
                  <a:pt x="0" y="11765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3353381" y="6391536"/>
            <a:ext cx="1017324" cy="1162656"/>
          </a:xfrm>
          <a:custGeom>
            <a:avLst/>
            <a:gdLst/>
            <a:ahLst/>
            <a:cxnLst/>
            <a:rect l="l" t="t" r="r" b="b"/>
            <a:pathLst>
              <a:path w="1017324" h="1162656">
                <a:moveTo>
                  <a:pt x="0" y="0"/>
                </a:moveTo>
                <a:lnTo>
                  <a:pt x="1017324" y="0"/>
                </a:lnTo>
                <a:lnTo>
                  <a:pt x="1017324" y="1162656"/>
                </a:lnTo>
                <a:lnTo>
                  <a:pt x="0" y="11626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9097524" y="6391536"/>
            <a:ext cx="1008340" cy="1162656"/>
          </a:xfrm>
          <a:custGeom>
            <a:avLst/>
            <a:gdLst/>
            <a:ahLst/>
            <a:cxnLst/>
            <a:rect l="l" t="t" r="r" b="b"/>
            <a:pathLst>
              <a:path w="1008340" h="1162656">
                <a:moveTo>
                  <a:pt x="0" y="0"/>
                </a:moveTo>
                <a:lnTo>
                  <a:pt x="1008339" y="0"/>
                </a:lnTo>
                <a:lnTo>
                  <a:pt x="1008339" y="1162656"/>
                </a:lnTo>
                <a:lnTo>
                  <a:pt x="0" y="11626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4267415" y="6256288"/>
            <a:ext cx="1194072" cy="1297904"/>
          </a:xfrm>
          <a:custGeom>
            <a:avLst/>
            <a:gdLst/>
            <a:ahLst/>
            <a:cxnLst/>
            <a:rect l="l" t="t" r="r" b="b"/>
            <a:pathLst>
              <a:path w="1194072" h="1297904">
                <a:moveTo>
                  <a:pt x="0" y="0"/>
                </a:moveTo>
                <a:lnTo>
                  <a:pt x="1194072" y="0"/>
                </a:lnTo>
                <a:lnTo>
                  <a:pt x="1194072" y="1297904"/>
                </a:lnTo>
                <a:lnTo>
                  <a:pt x="0" y="12979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TextBox 10"/>
          <p:cNvSpPr txBox="1"/>
          <p:nvPr/>
        </p:nvSpPr>
        <p:spPr>
          <a:xfrm>
            <a:off x="3298614" y="621496"/>
            <a:ext cx="12754846" cy="1371534"/>
          </a:xfrm>
          <a:prstGeom prst="rect">
            <a:avLst/>
          </a:prstGeom>
        </p:spPr>
        <p:txBody>
          <a:bodyPr lIns="0" tIns="0" rIns="0" bIns="0" rtlCol="0" anchor="t">
            <a:spAutoFit/>
          </a:bodyPr>
          <a:lstStyle/>
          <a:p>
            <a:pPr algn="ctr">
              <a:lnSpc>
                <a:spcPts val="10800"/>
              </a:lnSpc>
            </a:pPr>
            <a:r>
              <a:rPr lang="en-US" sz="9000" dirty="0" err="1">
                <a:solidFill>
                  <a:srgbClr val="3A5D9D"/>
                </a:solidFill>
                <a:latin typeface="Baloo"/>
                <a:ea typeface="Baloo"/>
                <a:cs typeface="Baloo"/>
                <a:sym typeface="Baloo"/>
              </a:rPr>
              <a:t>Nội</a:t>
            </a:r>
            <a:r>
              <a:rPr lang="en-US" sz="9000" dirty="0">
                <a:solidFill>
                  <a:srgbClr val="3A5D9D"/>
                </a:solidFill>
                <a:latin typeface="Baloo"/>
                <a:ea typeface="Baloo"/>
                <a:cs typeface="Baloo"/>
                <a:sym typeface="Baloo"/>
              </a:rPr>
              <a:t> dung </a:t>
            </a:r>
            <a:r>
              <a:rPr lang="en-US" sz="9000" dirty="0" err="1">
                <a:solidFill>
                  <a:srgbClr val="3A5D9D"/>
                </a:solidFill>
                <a:latin typeface="Baloo"/>
                <a:ea typeface="Baloo"/>
                <a:cs typeface="Baloo"/>
                <a:sym typeface="Baloo"/>
              </a:rPr>
              <a:t>nghiên</a:t>
            </a:r>
            <a:r>
              <a:rPr lang="en-US" sz="9000" dirty="0">
                <a:solidFill>
                  <a:srgbClr val="3A5D9D"/>
                </a:solidFill>
                <a:latin typeface="Baloo"/>
                <a:ea typeface="Baloo"/>
                <a:cs typeface="Baloo"/>
                <a:sym typeface="Baloo"/>
              </a:rPr>
              <a:t> </a:t>
            </a:r>
            <a:r>
              <a:rPr lang="en-US" sz="9000" dirty="0" err="1">
                <a:solidFill>
                  <a:srgbClr val="3A5D9D"/>
                </a:solidFill>
                <a:latin typeface="Baloo"/>
                <a:ea typeface="Baloo"/>
                <a:cs typeface="Baloo"/>
                <a:sym typeface="Baloo"/>
              </a:rPr>
              <a:t>cứu</a:t>
            </a:r>
            <a:endParaRPr lang="en-US" sz="9000" dirty="0">
              <a:solidFill>
                <a:srgbClr val="3A5D9D"/>
              </a:solidFill>
              <a:latin typeface="Baloo"/>
              <a:ea typeface="Baloo"/>
              <a:cs typeface="Baloo"/>
              <a:sym typeface="Baloo"/>
            </a:endParaRPr>
          </a:p>
        </p:txBody>
      </p:sp>
      <p:grpSp>
        <p:nvGrpSpPr>
          <p:cNvPr id="11" name="Group 11"/>
          <p:cNvGrpSpPr/>
          <p:nvPr/>
        </p:nvGrpSpPr>
        <p:grpSpPr>
          <a:xfrm>
            <a:off x="1483117" y="4167247"/>
            <a:ext cx="4629628" cy="2164448"/>
            <a:chOff x="0" y="0"/>
            <a:chExt cx="6172837" cy="2885930"/>
          </a:xfrm>
        </p:grpSpPr>
        <p:sp>
          <p:nvSpPr>
            <p:cNvPr id="12" name="TextBox 12"/>
            <p:cNvSpPr txBox="1"/>
            <p:nvPr/>
          </p:nvSpPr>
          <p:spPr>
            <a:xfrm>
              <a:off x="0" y="2063058"/>
              <a:ext cx="6172837" cy="846579"/>
            </a:xfrm>
            <a:prstGeom prst="rect">
              <a:avLst/>
            </a:prstGeom>
          </p:spPr>
          <p:txBody>
            <a:bodyPr lIns="0" tIns="0" rIns="0" bIns="0" rtlCol="0" anchor="t">
              <a:spAutoFit/>
            </a:bodyPr>
            <a:lstStyle/>
            <a:p>
              <a:pPr algn="ctr">
                <a:lnSpc>
                  <a:spcPts val="5199"/>
                </a:lnSpc>
              </a:pPr>
              <a:endParaRPr/>
            </a:p>
          </p:txBody>
        </p:sp>
        <p:sp>
          <p:nvSpPr>
            <p:cNvPr id="13" name="TextBox 13"/>
            <p:cNvSpPr txBox="1"/>
            <p:nvPr/>
          </p:nvSpPr>
          <p:spPr>
            <a:xfrm>
              <a:off x="0" y="-38100"/>
              <a:ext cx="6172837" cy="1722790"/>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Mô hình chuỗi ngày liên tục</a:t>
              </a:r>
            </a:p>
          </p:txBody>
        </p:sp>
      </p:grpSp>
      <p:grpSp>
        <p:nvGrpSpPr>
          <p:cNvPr id="14" name="Group 14"/>
          <p:cNvGrpSpPr/>
          <p:nvPr/>
        </p:nvGrpSpPr>
        <p:grpSpPr>
          <a:xfrm>
            <a:off x="6852778" y="4167247"/>
            <a:ext cx="4757851" cy="1501362"/>
            <a:chOff x="0" y="0"/>
            <a:chExt cx="6343801" cy="2001816"/>
          </a:xfrm>
        </p:grpSpPr>
        <p:sp>
          <p:nvSpPr>
            <p:cNvPr id="15" name="TextBox 15"/>
            <p:cNvSpPr txBox="1"/>
            <p:nvPr/>
          </p:nvSpPr>
          <p:spPr>
            <a:xfrm>
              <a:off x="0" y="1186846"/>
              <a:ext cx="6343801" cy="846579"/>
            </a:xfrm>
            <a:prstGeom prst="rect">
              <a:avLst/>
            </a:prstGeom>
          </p:spPr>
          <p:txBody>
            <a:bodyPr lIns="0" tIns="0" rIns="0" bIns="0" rtlCol="0" anchor="t">
              <a:spAutoFit/>
            </a:bodyPr>
            <a:lstStyle/>
            <a:p>
              <a:pPr algn="ctr">
                <a:lnSpc>
                  <a:spcPts val="5199"/>
                </a:lnSpc>
              </a:pPr>
              <a:endParaRPr/>
            </a:p>
          </p:txBody>
        </p:sp>
        <p:sp>
          <p:nvSpPr>
            <p:cNvPr id="16" name="TextBox 16"/>
            <p:cNvSpPr txBox="1"/>
            <p:nvPr/>
          </p:nvSpPr>
          <p:spPr>
            <a:xfrm>
              <a:off x="0" y="-38100"/>
              <a:ext cx="6343801" cy="846579"/>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Giới  thiệu về HTML</a:t>
              </a:r>
            </a:p>
          </p:txBody>
        </p:sp>
      </p:grpSp>
      <p:grpSp>
        <p:nvGrpSpPr>
          <p:cNvPr id="17" name="Group 17"/>
          <p:cNvGrpSpPr/>
          <p:nvPr/>
        </p:nvGrpSpPr>
        <p:grpSpPr>
          <a:xfrm>
            <a:off x="11980619" y="4167247"/>
            <a:ext cx="5233410" cy="1525069"/>
            <a:chOff x="0" y="0"/>
            <a:chExt cx="6977880" cy="2033425"/>
          </a:xfrm>
        </p:grpSpPr>
        <p:sp>
          <p:nvSpPr>
            <p:cNvPr id="18" name="TextBox 18"/>
            <p:cNvSpPr txBox="1"/>
            <p:nvPr/>
          </p:nvSpPr>
          <p:spPr>
            <a:xfrm>
              <a:off x="0" y="1186846"/>
              <a:ext cx="6977880" cy="846579"/>
            </a:xfrm>
            <a:prstGeom prst="rect">
              <a:avLst/>
            </a:prstGeom>
          </p:spPr>
          <p:txBody>
            <a:bodyPr lIns="0" tIns="0" rIns="0" bIns="0" rtlCol="0" anchor="t">
              <a:spAutoFit/>
            </a:bodyPr>
            <a:lstStyle/>
            <a:p>
              <a:pPr algn="ctr">
                <a:lnSpc>
                  <a:spcPts val="5199"/>
                </a:lnSpc>
              </a:pPr>
              <a:endParaRPr/>
            </a:p>
          </p:txBody>
        </p:sp>
        <p:sp>
          <p:nvSpPr>
            <p:cNvPr id="19" name="TextBox 19"/>
            <p:cNvSpPr txBox="1"/>
            <p:nvPr/>
          </p:nvSpPr>
          <p:spPr>
            <a:xfrm>
              <a:off x="0" y="-38100"/>
              <a:ext cx="6977880" cy="846579"/>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Giới thiệu về CSS</a:t>
              </a:r>
            </a:p>
          </p:txBody>
        </p:sp>
      </p:grpSp>
      <p:grpSp>
        <p:nvGrpSpPr>
          <p:cNvPr id="20" name="Group 20"/>
          <p:cNvGrpSpPr/>
          <p:nvPr/>
        </p:nvGrpSpPr>
        <p:grpSpPr>
          <a:xfrm>
            <a:off x="1483117" y="7751011"/>
            <a:ext cx="4757851" cy="2164448"/>
            <a:chOff x="0" y="0"/>
            <a:chExt cx="6343801" cy="2885930"/>
          </a:xfrm>
        </p:grpSpPr>
        <p:sp>
          <p:nvSpPr>
            <p:cNvPr id="21" name="TextBox 21"/>
            <p:cNvSpPr txBox="1"/>
            <p:nvPr/>
          </p:nvSpPr>
          <p:spPr>
            <a:xfrm>
              <a:off x="0" y="2063058"/>
              <a:ext cx="6343801" cy="846579"/>
            </a:xfrm>
            <a:prstGeom prst="rect">
              <a:avLst/>
            </a:prstGeom>
          </p:spPr>
          <p:txBody>
            <a:bodyPr lIns="0" tIns="0" rIns="0" bIns="0" rtlCol="0" anchor="t">
              <a:spAutoFit/>
            </a:bodyPr>
            <a:lstStyle/>
            <a:p>
              <a:pPr algn="ctr">
                <a:lnSpc>
                  <a:spcPts val="5199"/>
                </a:lnSpc>
              </a:pPr>
              <a:endParaRPr/>
            </a:p>
          </p:txBody>
        </p:sp>
        <p:sp>
          <p:nvSpPr>
            <p:cNvPr id="22" name="TextBox 22"/>
            <p:cNvSpPr txBox="1"/>
            <p:nvPr/>
          </p:nvSpPr>
          <p:spPr>
            <a:xfrm>
              <a:off x="0" y="-38100"/>
              <a:ext cx="6343801" cy="1722790"/>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Giới thiệu về JavaScript</a:t>
              </a:r>
            </a:p>
          </p:txBody>
        </p:sp>
      </p:grpSp>
      <p:sp>
        <p:nvSpPr>
          <p:cNvPr id="23" name="TextBox 23"/>
          <p:cNvSpPr txBox="1"/>
          <p:nvPr/>
        </p:nvSpPr>
        <p:spPr>
          <a:xfrm>
            <a:off x="17663392" y="9610909"/>
            <a:ext cx="256326" cy="476151"/>
          </a:xfrm>
          <a:prstGeom prst="rect">
            <a:avLst/>
          </a:prstGeom>
        </p:spPr>
        <p:txBody>
          <a:bodyPr lIns="0" tIns="0" rIns="0" bIns="0" rtlCol="0" anchor="t">
            <a:spAutoFit/>
          </a:bodyPr>
          <a:lstStyle/>
          <a:p>
            <a:pPr algn="l">
              <a:lnSpc>
                <a:spcPts val="3899"/>
              </a:lnSpc>
            </a:pPr>
            <a:r>
              <a:rPr lang="en-US" sz="2999">
                <a:solidFill>
                  <a:srgbClr val="FFFAEF"/>
                </a:solidFill>
                <a:latin typeface="Baloo"/>
                <a:ea typeface="Baloo"/>
                <a:cs typeface="Baloo"/>
                <a:sym typeface="Baloo"/>
              </a:rPr>
              <a:t>9</a:t>
            </a:r>
          </a:p>
        </p:txBody>
      </p:sp>
      <p:grpSp>
        <p:nvGrpSpPr>
          <p:cNvPr id="24" name="Group 24"/>
          <p:cNvGrpSpPr/>
          <p:nvPr/>
        </p:nvGrpSpPr>
        <p:grpSpPr>
          <a:xfrm>
            <a:off x="7222768" y="7751011"/>
            <a:ext cx="4757851" cy="1507289"/>
            <a:chOff x="0" y="0"/>
            <a:chExt cx="6343801" cy="2009718"/>
          </a:xfrm>
        </p:grpSpPr>
        <p:sp>
          <p:nvSpPr>
            <p:cNvPr id="25" name="TextBox 25"/>
            <p:cNvSpPr txBox="1"/>
            <p:nvPr/>
          </p:nvSpPr>
          <p:spPr>
            <a:xfrm>
              <a:off x="0" y="1186846"/>
              <a:ext cx="6343801" cy="846579"/>
            </a:xfrm>
            <a:prstGeom prst="rect">
              <a:avLst/>
            </a:prstGeom>
          </p:spPr>
          <p:txBody>
            <a:bodyPr lIns="0" tIns="0" rIns="0" bIns="0" rtlCol="0" anchor="t">
              <a:spAutoFit/>
            </a:bodyPr>
            <a:lstStyle/>
            <a:p>
              <a:pPr algn="ctr">
                <a:lnSpc>
                  <a:spcPts val="5199"/>
                </a:lnSpc>
              </a:pPr>
              <a:endParaRPr/>
            </a:p>
          </p:txBody>
        </p:sp>
        <p:sp>
          <p:nvSpPr>
            <p:cNvPr id="26" name="TextBox 26"/>
            <p:cNvSpPr txBox="1"/>
            <p:nvPr/>
          </p:nvSpPr>
          <p:spPr>
            <a:xfrm>
              <a:off x="0" y="-38100"/>
              <a:ext cx="6343801" cy="846579"/>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Giới thiệu về PHP</a:t>
              </a:r>
            </a:p>
          </p:txBody>
        </p:sp>
      </p:grpSp>
      <p:grpSp>
        <p:nvGrpSpPr>
          <p:cNvPr id="27" name="Group 27"/>
          <p:cNvGrpSpPr/>
          <p:nvPr/>
        </p:nvGrpSpPr>
        <p:grpSpPr>
          <a:xfrm>
            <a:off x="12456178" y="7656081"/>
            <a:ext cx="4757851" cy="2164448"/>
            <a:chOff x="0" y="0"/>
            <a:chExt cx="6343801" cy="2885930"/>
          </a:xfrm>
        </p:grpSpPr>
        <p:sp>
          <p:nvSpPr>
            <p:cNvPr id="28" name="TextBox 28"/>
            <p:cNvSpPr txBox="1"/>
            <p:nvPr/>
          </p:nvSpPr>
          <p:spPr>
            <a:xfrm>
              <a:off x="0" y="2063058"/>
              <a:ext cx="6343801" cy="846579"/>
            </a:xfrm>
            <a:prstGeom prst="rect">
              <a:avLst/>
            </a:prstGeom>
          </p:spPr>
          <p:txBody>
            <a:bodyPr lIns="0" tIns="0" rIns="0" bIns="0" rtlCol="0" anchor="t">
              <a:spAutoFit/>
            </a:bodyPr>
            <a:lstStyle/>
            <a:p>
              <a:pPr algn="ctr">
                <a:lnSpc>
                  <a:spcPts val="5199"/>
                </a:lnSpc>
              </a:pPr>
              <a:endParaRPr/>
            </a:p>
          </p:txBody>
        </p:sp>
        <p:sp>
          <p:nvSpPr>
            <p:cNvPr id="29" name="TextBox 29"/>
            <p:cNvSpPr txBox="1"/>
            <p:nvPr/>
          </p:nvSpPr>
          <p:spPr>
            <a:xfrm>
              <a:off x="0" y="-38100"/>
              <a:ext cx="6343801" cy="1722790"/>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Giới thiệu về MySQL &amp; phpMyAdmin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497147" y="3908296"/>
            <a:ext cx="4873938" cy="4678981"/>
          </a:xfrm>
          <a:custGeom>
            <a:avLst/>
            <a:gdLst/>
            <a:ahLst/>
            <a:cxnLst/>
            <a:rect l="l" t="t" r="r" b="b"/>
            <a:pathLst>
              <a:path w="4873938" h="4678981">
                <a:moveTo>
                  <a:pt x="0" y="0"/>
                </a:moveTo>
                <a:lnTo>
                  <a:pt x="4873939" y="0"/>
                </a:lnTo>
                <a:lnTo>
                  <a:pt x="4873939" y="4678981"/>
                </a:lnTo>
                <a:lnTo>
                  <a:pt x="0" y="46789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085423" y="3188727"/>
            <a:ext cx="961091" cy="961091"/>
          </a:xfrm>
          <a:custGeom>
            <a:avLst/>
            <a:gdLst/>
            <a:ahLst/>
            <a:cxnLst/>
            <a:rect l="l" t="t" r="r" b="b"/>
            <a:pathLst>
              <a:path w="961091" h="961091">
                <a:moveTo>
                  <a:pt x="0" y="0"/>
                </a:moveTo>
                <a:lnTo>
                  <a:pt x="961091" y="0"/>
                </a:lnTo>
                <a:lnTo>
                  <a:pt x="961091" y="961092"/>
                </a:lnTo>
                <a:lnTo>
                  <a:pt x="0" y="9610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085423" y="4705366"/>
            <a:ext cx="1012405" cy="1012405"/>
          </a:xfrm>
          <a:custGeom>
            <a:avLst/>
            <a:gdLst/>
            <a:ahLst/>
            <a:cxnLst/>
            <a:rect l="l" t="t" r="r" b="b"/>
            <a:pathLst>
              <a:path w="1012405" h="1012405">
                <a:moveTo>
                  <a:pt x="0" y="0"/>
                </a:moveTo>
                <a:lnTo>
                  <a:pt x="1012405" y="0"/>
                </a:lnTo>
                <a:lnTo>
                  <a:pt x="1012405" y="1012405"/>
                </a:lnTo>
                <a:lnTo>
                  <a:pt x="0" y="10124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6137991" y="6106980"/>
            <a:ext cx="959836" cy="959836"/>
          </a:xfrm>
          <a:custGeom>
            <a:avLst/>
            <a:gdLst/>
            <a:ahLst/>
            <a:cxnLst/>
            <a:rect l="l" t="t" r="r" b="b"/>
            <a:pathLst>
              <a:path w="959836" h="959836">
                <a:moveTo>
                  <a:pt x="0" y="0"/>
                </a:moveTo>
                <a:lnTo>
                  <a:pt x="959837" y="0"/>
                </a:lnTo>
                <a:lnTo>
                  <a:pt x="959837" y="959836"/>
                </a:lnTo>
                <a:lnTo>
                  <a:pt x="0" y="9598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6137991" y="7562116"/>
            <a:ext cx="1004058" cy="1004058"/>
          </a:xfrm>
          <a:custGeom>
            <a:avLst/>
            <a:gdLst/>
            <a:ahLst/>
            <a:cxnLst/>
            <a:rect l="l" t="t" r="r" b="b"/>
            <a:pathLst>
              <a:path w="1004058" h="1004058">
                <a:moveTo>
                  <a:pt x="0" y="0"/>
                </a:moveTo>
                <a:lnTo>
                  <a:pt x="1004058" y="0"/>
                </a:lnTo>
                <a:lnTo>
                  <a:pt x="1004058" y="1004058"/>
                </a:lnTo>
                <a:lnTo>
                  <a:pt x="0" y="10040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7275913" y="6049939"/>
            <a:ext cx="10643805" cy="1053775"/>
          </a:xfrm>
          <a:prstGeom prst="rect">
            <a:avLst/>
          </a:prstGeom>
        </p:spPr>
        <p:txBody>
          <a:bodyPr lIns="0" tIns="0" rIns="0" bIns="0" rtlCol="0" anchor="t">
            <a:spAutoFit/>
          </a:bodyPr>
          <a:lstStyle/>
          <a:p>
            <a:pPr algn="just">
              <a:lnSpc>
                <a:spcPts val="4238"/>
              </a:lnSpc>
            </a:pPr>
            <a:r>
              <a:rPr lang="en-US" sz="3260">
                <a:solidFill>
                  <a:srgbClr val="010101"/>
                </a:solidFill>
                <a:latin typeface="Clear Sans"/>
                <a:ea typeface="Clear Sans"/>
                <a:cs typeface="Clear Sans"/>
                <a:sym typeface="Clear Sans"/>
              </a:rPr>
              <a:t>Việc quan sát tiến trình giúp tăng động lực và cam kết duy trì thói quen</a:t>
            </a:r>
          </a:p>
        </p:txBody>
      </p:sp>
      <p:sp>
        <p:nvSpPr>
          <p:cNvPr id="10" name="TextBox 10"/>
          <p:cNvSpPr txBox="1"/>
          <p:nvPr/>
        </p:nvSpPr>
        <p:spPr>
          <a:xfrm>
            <a:off x="0" y="342933"/>
            <a:ext cx="5868233" cy="1371534"/>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Mô hình chuỗi ngày liên tục</a:t>
            </a:r>
          </a:p>
        </p:txBody>
      </p:sp>
      <p:sp>
        <p:nvSpPr>
          <p:cNvPr id="11" name="TextBox 11"/>
          <p:cNvSpPr txBox="1"/>
          <p:nvPr/>
        </p:nvSpPr>
        <p:spPr>
          <a:xfrm>
            <a:off x="7275913" y="4676791"/>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Mô hình đơn giản, dễ áp dụng, phù hợp với các thói quen hằng ngày</a:t>
            </a:r>
          </a:p>
        </p:txBody>
      </p:sp>
      <p:sp>
        <p:nvSpPr>
          <p:cNvPr id="12" name="TextBox 12"/>
          <p:cNvSpPr txBox="1"/>
          <p:nvPr/>
        </p:nvSpPr>
        <p:spPr>
          <a:xfrm>
            <a:off x="17663392" y="9610909"/>
            <a:ext cx="406503"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10</a:t>
            </a:r>
          </a:p>
        </p:txBody>
      </p:sp>
      <p:sp>
        <p:nvSpPr>
          <p:cNvPr id="13" name="TextBox 13"/>
          <p:cNvSpPr txBox="1"/>
          <p:nvPr/>
        </p:nvSpPr>
        <p:spPr>
          <a:xfrm>
            <a:off x="7275913" y="3299205"/>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Là mô hình hình thành thói quen dựa trên việc theo dõi số ngày thực hiện hành vi liên tiếp</a:t>
            </a:r>
          </a:p>
        </p:txBody>
      </p:sp>
      <p:sp>
        <p:nvSpPr>
          <p:cNvPr id="14" name="TextBox 14"/>
          <p:cNvSpPr txBox="1"/>
          <p:nvPr/>
        </p:nvSpPr>
        <p:spPr>
          <a:xfrm>
            <a:off x="7275913" y="7533541"/>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Được sử dụng làm nền tảng cho các chức năng theo dõi và trực quan hóa tiến độ trong ứng dụng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6032348" y="2444225"/>
            <a:ext cx="961091" cy="961091"/>
          </a:xfrm>
          <a:custGeom>
            <a:avLst/>
            <a:gdLst/>
            <a:ahLst/>
            <a:cxnLst/>
            <a:rect l="l" t="t" r="r" b="b"/>
            <a:pathLst>
              <a:path w="961091" h="961091">
                <a:moveTo>
                  <a:pt x="0" y="0"/>
                </a:moveTo>
                <a:lnTo>
                  <a:pt x="961091" y="0"/>
                </a:lnTo>
                <a:lnTo>
                  <a:pt x="961091" y="961091"/>
                </a:lnTo>
                <a:lnTo>
                  <a:pt x="0" y="9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032348" y="3960864"/>
            <a:ext cx="1012405" cy="1012405"/>
          </a:xfrm>
          <a:custGeom>
            <a:avLst/>
            <a:gdLst/>
            <a:ahLst/>
            <a:cxnLst/>
            <a:rect l="l" t="t" r="r" b="b"/>
            <a:pathLst>
              <a:path w="1012405" h="1012405">
                <a:moveTo>
                  <a:pt x="0" y="0"/>
                </a:moveTo>
                <a:lnTo>
                  <a:pt x="1012405" y="0"/>
                </a:lnTo>
                <a:lnTo>
                  <a:pt x="1012405" y="1012405"/>
                </a:lnTo>
                <a:lnTo>
                  <a:pt x="0" y="10124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084916" y="5362477"/>
            <a:ext cx="959836" cy="959836"/>
          </a:xfrm>
          <a:custGeom>
            <a:avLst/>
            <a:gdLst/>
            <a:ahLst/>
            <a:cxnLst/>
            <a:rect l="l" t="t" r="r" b="b"/>
            <a:pathLst>
              <a:path w="959836" h="959836">
                <a:moveTo>
                  <a:pt x="0" y="0"/>
                </a:moveTo>
                <a:lnTo>
                  <a:pt x="959837" y="0"/>
                </a:lnTo>
                <a:lnTo>
                  <a:pt x="959837" y="959837"/>
                </a:lnTo>
                <a:lnTo>
                  <a:pt x="0" y="9598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6098272" y="6699815"/>
            <a:ext cx="1004058" cy="1004058"/>
          </a:xfrm>
          <a:custGeom>
            <a:avLst/>
            <a:gdLst/>
            <a:ahLst/>
            <a:cxnLst/>
            <a:rect l="l" t="t" r="r" b="b"/>
            <a:pathLst>
              <a:path w="1004058" h="1004058">
                <a:moveTo>
                  <a:pt x="0" y="0"/>
                </a:moveTo>
                <a:lnTo>
                  <a:pt x="1004058" y="0"/>
                </a:lnTo>
                <a:lnTo>
                  <a:pt x="1004058" y="1004058"/>
                </a:lnTo>
                <a:lnTo>
                  <a:pt x="0" y="10040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70049" y="2943908"/>
            <a:ext cx="5483520" cy="5120237"/>
          </a:xfrm>
          <a:custGeom>
            <a:avLst/>
            <a:gdLst/>
            <a:ahLst/>
            <a:cxnLst/>
            <a:rect l="l" t="t" r="r" b="b"/>
            <a:pathLst>
              <a:path w="5483520" h="5120237">
                <a:moveTo>
                  <a:pt x="0" y="0"/>
                </a:moveTo>
                <a:lnTo>
                  <a:pt x="5483520" y="0"/>
                </a:lnTo>
                <a:lnTo>
                  <a:pt x="5483520" y="5120237"/>
                </a:lnTo>
                <a:lnTo>
                  <a:pt x="0" y="5120237"/>
                </a:lnTo>
                <a:lnTo>
                  <a:pt x="0" y="0"/>
                </a:lnTo>
                <a:close/>
              </a:path>
            </a:pathLst>
          </a:custGeom>
          <a:blipFill>
            <a:blip r:embed="rId13"/>
            <a:stretch>
              <a:fillRect/>
            </a:stretch>
          </a:blipFill>
        </p:spPr>
      </p:sp>
      <p:sp>
        <p:nvSpPr>
          <p:cNvPr id="9" name="Freeform 9"/>
          <p:cNvSpPr/>
          <p:nvPr/>
        </p:nvSpPr>
        <p:spPr>
          <a:xfrm>
            <a:off x="6069483" y="8233139"/>
            <a:ext cx="990703" cy="990703"/>
          </a:xfrm>
          <a:custGeom>
            <a:avLst/>
            <a:gdLst/>
            <a:ahLst/>
            <a:cxnLst/>
            <a:rect l="l" t="t" r="r" b="b"/>
            <a:pathLst>
              <a:path w="990703" h="990703">
                <a:moveTo>
                  <a:pt x="0" y="0"/>
                </a:moveTo>
                <a:lnTo>
                  <a:pt x="990703" y="0"/>
                </a:lnTo>
                <a:lnTo>
                  <a:pt x="990703" y="990703"/>
                </a:lnTo>
                <a:lnTo>
                  <a:pt x="0" y="99070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TextBox 10"/>
          <p:cNvSpPr txBox="1"/>
          <p:nvPr/>
        </p:nvSpPr>
        <p:spPr>
          <a:xfrm>
            <a:off x="7222839" y="5305437"/>
            <a:ext cx="10643805" cy="1053775"/>
          </a:xfrm>
          <a:prstGeom prst="rect">
            <a:avLst/>
          </a:prstGeom>
        </p:spPr>
        <p:txBody>
          <a:bodyPr lIns="0" tIns="0" rIns="0" bIns="0" rtlCol="0" anchor="t">
            <a:spAutoFit/>
          </a:bodyPr>
          <a:lstStyle/>
          <a:p>
            <a:pPr algn="just">
              <a:lnSpc>
                <a:spcPts val="4238"/>
              </a:lnSpc>
            </a:pPr>
            <a:r>
              <a:rPr lang="en-US" sz="3260">
                <a:solidFill>
                  <a:srgbClr val="010101"/>
                </a:solidFill>
                <a:latin typeface="Clear Sans"/>
                <a:ea typeface="Clear Sans"/>
                <a:cs typeface="Clear Sans"/>
                <a:sym typeface="Clear Sans"/>
              </a:rPr>
              <a:t>Kết hợp với CSS để trình bày giao diện và JavaScript để xử lý tương tác</a:t>
            </a:r>
          </a:p>
        </p:txBody>
      </p:sp>
      <p:sp>
        <p:nvSpPr>
          <p:cNvPr id="11" name="TextBox 11"/>
          <p:cNvSpPr txBox="1"/>
          <p:nvPr/>
        </p:nvSpPr>
        <p:spPr>
          <a:xfrm>
            <a:off x="0" y="685817"/>
            <a:ext cx="5868233" cy="685767"/>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Giới thiệu HTML</a:t>
            </a:r>
          </a:p>
        </p:txBody>
      </p:sp>
      <p:sp>
        <p:nvSpPr>
          <p:cNvPr id="12" name="TextBox 12"/>
          <p:cNvSpPr txBox="1"/>
          <p:nvPr/>
        </p:nvSpPr>
        <p:spPr>
          <a:xfrm>
            <a:off x="7222839" y="3932289"/>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Xác định các thành phần như tiêu đề, đoạn văn, hình ảnh, liên kết và biểu mẫu</a:t>
            </a:r>
          </a:p>
        </p:txBody>
      </p:sp>
      <p:sp>
        <p:nvSpPr>
          <p:cNvPr id="13" name="TextBox 13"/>
          <p:cNvSpPr txBox="1"/>
          <p:nvPr/>
        </p:nvSpPr>
        <p:spPr>
          <a:xfrm>
            <a:off x="17663392" y="9610909"/>
            <a:ext cx="406503"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11</a:t>
            </a:r>
          </a:p>
        </p:txBody>
      </p:sp>
      <p:sp>
        <p:nvSpPr>
          <p:cNvPr id="14" name="TextBox 14"/>
          <p:cNvSpPr txBox="1"/>
          <p:nvPr/>
        </p:nvSpPr>
        <p:spPr>
          <a:xfrm>
            <a:off x="7222839" y="2554703"/>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Là ngôn ngữ đánh dấu dùng để xây dựng cấu trúc nội dung trang web</a:t>
            </a:r>
          </a:p>
        </p:txBody>
      </p:sp>
      <p:sp>
        <p:nvSpPr>
          <p:cNvPr id="15" name="TextBox 15"/>
          <p:cNvSpPr txBox="1"/>
          <p:nvPr/>
        </p:nvSpPr>
        <p:spPr>
          <a:xfrm>
            <a:off x="7222839" y="6789039"/>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HTML đảm nhiệm vai trò cấu trúc, theo khuyến nghị của W3C</a:t>
            </a:r>
          </a:p>
        </p:txBody>
      </p:sp>
      <p:sp>
        <p:nvSpPr>
          <p:cNvPr id="16" name="TextBox 16"/>
          <p:cNvSpPr txBox="1"/>
          <p:nvPr/>
        </p:nvSpPr>
        <p:spPr>
          <a:xfrm>
            <a:off x="7222839" y="8204564"/>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HTML5 là phiên bản hiện đại, hỗ trợ đa phương tiện và ứng dụng web phong phú</a:t>
            </a:r>
          </a:p>
        </p:txBody>
      </p:sp>
      <p:sp>
        <p:nvSpPr>
          <p:cNvPr id="17" name="TextBox 17"/>
          <p:cNvSpPr txBox="1"/>
          <p:nvPr/>
        </p:nvSpPr>
        <p:spPr>
          <a:xfrm>
            <a:off x="7102330" y="861405"/>
            <a:ext cx="8764106" cy="723768"/>
          </a:xfrm>
          <a:prstGeom prst="rect">
            <a:avLst/>
          </a:prstGeom>
        </p:spPr>
        <p:txBody>
          <a:bodyPr wrap="square" lIns="0" tIns="0" rIns="0" bIns="0" rtlCol="0" anchor="t">
            <a:spAutoFit/>
          </a:bodyPr>
          <a:lstStyle/>
          <a:p>
            <a:pPr algn="ctr">
              <a:lnSpc>
                <a:spcPts val="5850"/>
              </a:lnSpc>
              <a:spcBef>
                <a:spcPct val="0"/>
              </a:spcBef>
            </a:pPr>
            <a:r>
              <a:rPr lang="en-US" sz="4500" b="1" dirty="0" err="1">
                <a:solidFill>
                  <a:srgbClr val="204185"/>
                </a:solidFill>
                <a:latin typeface="Clear Sans Bold"/>
                <a:ea typeface="Clear Sans Bold"/>
                <a:cs typeface="Clear Sans Bold"/>
                <a:sym typeface="Clear Sans Bold"/>
              </a:rPr>
              <a:t>HyperText</a:t>
            </a:r>
            <a:r>
              <a:rPr lang="en-US" sz="4500" b="1" dirty="0">
                <a:solidFill>
                  <a:srgbClr val="204185"/>
                </a:solidFill>
                <a:latin typeface="Clear Sans Bold"/>
                <a:ea typeface="Clear Sans Bold"/>
                <a:cs typeface="Clear Sans Bold"/>
                <a:sym typeface="Clear Sans Bold"/>
              </a:rPr>
              <a:t> Markup Language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6098272" y="3417393"/>
            <a:ext cx="961091" cy="961091"/>
          </a:xfrm>
          <a:custGeom>
            <a:avLst/>
            <a:gdLst/>
            <a:ahLst/>
            <a:cxnLst/>
            <a:rect l="l" t="t" r="r" b="b"/>
            <a:pathLst>
              <a:path w="961091" h="961091">
                <a:moveTo>
                  <a:pt x="0" y="0"/>
                </a:moveTo>
                <a:lnTo>
                  <a:pt x="961091" y="0"/>
                </a:lnTo>
                <a:lnTo>
                  <a:pt x="961091" y="961091"/>
                </a:lnTo>
                <a:lnTo>
                  <a:pt x="0" y="9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098272" y="4934032"/>
            <a:ext cx="1012405" cy="1012405"/>
          </a:xfrm>
          <a:custGeom>
            <a:avLst/>
            <a:gdLst/>
            <a:ahLst/>
            <a:cxnLst/>
            <a:rect l="l" t="t" r="r" b="b"/>
            <a:pathLst>
              <a:path w="1012405" h="1012405">
                <a:moveTo>
                  <a:pt x="0" y="0"/>
                </a:moveTo>
                <a:lnTo>
                  <a:pt x="1012405" y="0"/>
                </a:lnTo>
                <a:lnTo>
                  <a:pt x="1012405" y="1012405"/>
                </a:lnTo>
                <a:lnTo>
                  <a:pt x="0" y="10124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50840" y="6335645"/>
            <a:ext cx="959836" cy="959836"/>
          </a:xfrm>
          <a:custGeom>
            <a:avLst/>
            <a:gdLst/>
            <a:ahLst/>
            <a:cxnLst/>
            <a:rect l="l" t="t" r="r" b="b"/>
            <a:pathLst>
              <a:path w="959836" h="959836">
                <a:moveTo>
                  <a:pt x="0" y="0"/>
                </a:moveTo>
                <a:lnTo>
                  <a:pt x="959837" y="0"/>
                </a:lnTo>
                <a:lnTo>
                  <a:pt x="959837" y="959837"/>
                </a:lnTo>
                <a:lnTo>
                  <a:pt x="0" y="9598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81632" y="3095858"/>
            <a:ext cx="5716640" cy="4794832"/>
          </a:xfrm>
          <a:custGeom>
            <a:avLst/>
            <a:gdLst/>
            <a:ahLst/>
            <a:cxnLst/>
            <a:rect l="l" t="t" r="r" b="b"/>
            <a:pathLst>
              <a:path w="5716640" h="4794832">
                <a:moveTo>
                  <a:pt x="0" y="0"/>
                </a:moveTo>
                <a:lnTo>
                  <a:pt x="5716640" y="0"/>
                </a:lnTo>
                <a:lnTo>
                  <a:pt x="5716640" y="4794832"/>
                </a:lnTo>
                <a:lnTo>
                  <a:pt x="0" y="4794832"/>
                </a:lnTo>
                <a:lnTo>
                  <a:pt x="0" y="0"/>
                </a:lnTo>
                <a:close/>
              </a:path>
            </a:pathLst>
          </a:custGeom>
          <a:blipFill>
            <a:blip r:embed="rId11"/>
            <a:stretch>
              <a:fillRect/>
            </a:stretch>
          </a:blipFill>
        </p:spPr>
      </p:sp>
      <p:sp>
        <p:nvSpPr>
          <p:cNvPr id="8" name="TextBox 8"/>
          <p:cNvSpPr txBox="1"/>
          <p:nvPr/>
        </p:nvSpPr>
        <p:spPr>
          <a:xfrm>
            <a:off x="0" y="685817"/>
            <a:ext cx="5868233" cy="685767"/>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Giới thiệu CSS</a:t>
            </a:r>
          </a:p>
        </p:txBody>
      </p:sp>
      <p:sp>
        <p:nvSpPr>
          <p:cNvPr id="9" name="TextBox 9"/>
          <p:cNvSpPr txBox="1"/>
          <p:nvPr/>
        </p:nvSpPr>
        <p:spPr>
          <a:xfrm>
            <a:off x="7288762" y="4905457"/>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Kiểm soát màu sắc, phông chữ, bố cục, kích thước và hiệu ứng hiển thị</a:t>
            </a:r>
          </a:p>
        </p:txBody>
      </p:sp>
      <p:sp>
        <p:nvSpPr>
          <p:cNvPr id="10" name="TextBox 10"/>
          <p:cNvSpPr txBox="1"/>
          <p:nvPr/>
        </p:nvSpPr>
        <p:spPr>
          <a:xfrm>
            <a:off x="17663392" y="9610909"/>
            <a:ext cx="406503"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12</a:t>
            </a:r>
          </a:p>
        </p:txBody>
      </p:sp>
      <p:sp>
        <p:nvSpPr>
          <p:cNvPr id="11" name="TextBox 11"/>
          <p:cNvSpPr txBox="1"/>
          <p:nvPr/>
        </p:nvSpPr>
        <p:spPr>
          <a:xfrm>
            <a:off x="7288762" y="3527871"/>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Là ngôn ngữ định kiểu dùng để trình bày giao diện các phần tử HTML</a:t>
            </a:r>
          </a:p>
        </p:txBody>
      </p:sp>
      <p:sp>
        <p:nvSpPr>
          <p:cNvPr id="12" name="TextBox 12"/>
          <p:cNvSpPr txBox="1"/>
          <p:nvPr/>
        </p:nvSpPr>
        <p:spPr>
          <a:xfrm>
            <a:off x="7288762" y="6619247"/>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Giúp giao diện nhất quán, dễ bảo trì và mở rộng website</a:t>
            </a:r>
          </a:p>
          <a:p>
            <a:pPr algn="just">
              <a:lnSpc>
                <a:spcPts val="4241"/>
              </a:lnSpc>
            </a:pPr>
            <a:endParaRPr lang="en-US" sz="3263">
              <a:solidFill>
                <a:srgbClr val="010101"/>
              </a:solidFill>
              <a:latin typeface="Clear Sans"/>
              <a:ea typeface="Clear Sans"/>
              <a:cs typeface="Clear Sans"/>
              <a:sym typeface="Clear Sans"/>
            </a:endParaRPr>
          </a:p>
        </p:txBody>
      </p:sp>
      <p:sp>
        <p:nvSpPr>
          <p:cNvPr id="13" name="TextBox 13"/>
          <p:cNvSpPr txBox="1"/>
          <p:nvPr/>
        </p:nvSpPr>
        <p:spPr>
          <a:xfrm>
            <a:off x="8254499" y="1006913"/>
            <a:ext cx="6173226" cy="723768"/>
          </a:xfrm>
          <a:prstGeom prst="rect">
            <a:avLst/>
          </a:prstGeom>
        </p:spPr>
        <p:txBody>
          <a:bodyPr lIns="0" tIns="0" rIns="0" bIns="0" rtlCol="0" anchor="t">
            <a:spAutoFit/>
          </a:bodyPr>
          <a:lstStyle/>
          <a:p>
            <a:pPr algn="ctr">
              <a:lnSpc>
                <a:spcPts val="5850"/>
              </a:lnSpc>
              <a:spcBef>
                <a:spcPct val="0"/>
              </a:spcBef>
            </a:pPr>
            <a:r>
              <a:rPr lang="en-US" sz="4500" b="1" dirty="0">
                <a:solidFill>
                  <a:srgbClr val="204185"/>
                </a:solidFill>
                <a:latin typeface="Clear Sans Bold"/>
                <a:ea typeface="Clear Sans Bold"/>
                <a:cs typeface="Clear Sans Bold"/>
                <a:sym typeface="Clear Sans Bold"/>
              </a:rPr>
              <a:t>Cascading Style Sheets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6032348" y="3385089"/>
            <a:ext cx="961091" cy="961091"/>
          </a:xfrm>
          <a:custGeom>
            <a:avLst/>
            <a:gdLst/>
            <a:ahLst/>
            <a:cxnLst/>
            <a:rect l="l" t="t" r="r" b="b"/>
            <a:pathLst>
              <a:path w="961091" h="961091">
                <a:moveTo>
                  <a:pt x="0" y="0"/>
                </a:moveTo>
                <a:lnTo>
                  <a:pt x="961091" y="0"/>
                </a:lnTo>
                <a:lnTo>
                  <a:pt x="961091" y="961091"/>
                </a:lnTo>
                <a:lnTo>
                  <a:pt x="0" y="9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032348" y="4901728"/>
            <a:ext cx="1012405" cy="1012405"/>
          </a:xfrm>
          <a:custGeom>
            <a:avLst/>
            <a:gdLst/>
            <a:ahLst/>
            <a:cxnLst/>
            <a:rect l="l" t="t" r="r" b="b"/>
            <a:pathLst>
              <a:path w="1012405" h="1012405">
                <a:moveTo>
                  <a:pt x="0" y="0"/>
                </a:moveTo>
                <a:lnTo>
                  <a:pt x="1012405" y="0"/>
                </a:lnTo>
                <a:lnTo>
                  <a:pt x="1012405" y="1012405"/>
                </a:lnTo>
                <a:lnTo>
                  <a:pt x="0" y="10124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084916" y="6303341"/>
            <a:ext cx="959836" cy="959836"/>
          </a:xfrm>
          <a:custGeom>
            <a:avLst/>
            <a:gdLst/>
            <a:ahLst/>
            <a:cxnLst/>
            <a:rect l="l" t="t" r="r" b="b"/>
            <a:pathLst>
              <a:path w="959836" h="959836">
                <a:moveTo>
                  <a:pt x="0" y="0"/>
                </a:moveTo>
                <a:lnTo>
                  <a:pt x="959837" y="0"/>
                </a:lnTo>
                <a:lnTo>
                  <a:pt x="959837" y="959837"/>
                </a:lnTo>
                <a:lnTo>
                  <a:pt x="0" y="9598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281044" y="2924771"/>
            <a:ext cx="5522704" cy="5156825"/>
          </a:xfrm>
          <a:custGeom>
            <a:avLst/>
            <a:gdLst/>
            <a:ahLst/>
            <a:cxnLst/>
            <a:rect l="l" t="t" r="r" b="b"/>
            <a:pathLst>
              <a:path w="5522704" h="5156825">
                <a:moveTo>
                  <a:pt x="0" y="0"/>
                </a:moveTo>
                <a:lnTo>
                  <a:pt x="5522704" y="0"/>
                </a:lnTo>
                <a:lnTo>
                  <a:pt x="5522704" y="5156824"/>
                </a:lnTo>
                <a:lnTo>
                  <a:pt x="0" y="5156824"/>
                </a:lnTo>
                <a:lnTo>
                  <a:pt x="0" y="0"/>
                </a:lnTo>
                <a:close/>
              </a:path>
            </a:pathLst>
          </a:custGeom>
          <a:blipFill>
            <a:blip r:embed="rId11"/>
            <a:stretch>
              <a:fillRect/>
            </a:stretch>
          </a:blipFill>
        </p:spPr>
      </p:sp>
      <p:sp>
        <p:nvSpPr>
          <p:cNvPr id="8" name="TextBox 8"/>
          <p:cNvSpPr txBox="1"/>
          <p:nvPr/>
        </p:nvSpPr>
        <p:spPr>
          <a:xfrm>
            <a:off x="7222839" y="6246301"/>
            <a:ext cx="10643805" cy="1587075"/>
          </a:xfrm>
          <a:prstGeom prst="rect">
            <a:avLst/>
          </a:prstGeom>
        </p:spPr>
        <p:txBody>
          <a:bodyPr lIns="0" tIns="0" rIns="0" bIns="0" rtlCol="0" anchor="t">
            <a:spAutoFit/>
          </a:bodyPr>
          <a:lstStyle/>
          <a:p>
            <a:pPr algn="just">
              <a:lnSpc>
                <a:spcPts val="4238"/>
              </a:lnSpc>
            </a:pPr>
            <a:r>
              <a:rPr lang="en-US" sz="3260">
                <a:solidFill>
                  <a:srgbClr val="010101"/>
                </a:solidFill>
                <a:latin typeface="Clear Sans"/>
                <a:ea typeface="Clear Sans"/>
                <a:cs typeface="Clear Sans"/>
                <a:sym typeface="Clear Sans"/>
              </a:rPr>
              <a:t>Kết hợp với HTML (cấu trúc) và CSS (giao diện) để xây dựng ứng dụng web hiện đại</a:t>
            </a:r>
          </a:p>
          <a:p>
            <a:pPr algn="just">
              <a:lnSpc>
                <a:spcPts val="4238"/>
              </a:lnSpc>
            </a:pPr>
            <a:endParaRPr lang="en-US" sz="3260">
              <a:solidFill>
                <a:srgbClr val="010101"/>
              </a:solidFill>
              <a:latin typeface="Clear Sans"/>
              <a:ea typeface="Clear Sans"/>
              <a:cs typeface="Clear Sans"/>
              <a:sym typeface="Clear Sans"/>
            </a:endParaRPr>
          </a:p>
        </p:txBody>
      </p:sp>
      <p:sp>
        <p:nvSpPr>
          <p:cNvPr id="9" name="TextBox 9"/>
          <p:cNvSpPr txBox="1"/>
          <p:nvPr/>
        </p:nvSpPr>
        <p:spPr>
          <a:xfrm>
            <a:off x="0" y="685817"/>
            <a:ext cx="5868233" cy="685767"/>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Giới thiệu JavaScript</a:t>
            </a:r>
          </a:p>
        </p:txBody>
      </p:sp>
      <p:sp>
        <p:nvSpPr>
          <p:cNvPr id="10" name="TextBox 10"/>
          <p:cNvSpPr txBox="1"/>
          <p:nvPr/>
        </p:nvSpPr>
        <p:spPr>
          <a:xfrm>
            <a:off x="7222839" y="4873153"/>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Xử lý sự kiện, cập nhật nội dung thời gian thực mà không cần tải lại trang</a:t>
            </a:r>
          </a:p>
        </p:txBody>
      </p:sp>
      <p:sp>
        <p:nvSpPr>
          <p:cNvPr id="11" name="TextBox 11"/>
          <p:cNvSpPr txBox="1"/>
          <p:nvPr/>
        </p:nvSpPr>
        <p:spPr>
          <a:xfrm>
            <a:off x="17663392" y="9610909"/>
            <a:ext cx="406503"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13</a:t>
            </a:r>
          </a:p>
        </p:txBody>
      </p:sp>
      <p:sp>
        <p:nvSpPr>
          <p:cNvPr id="12" name="TextBox 12"/>
          <p:cNvSpPr txBox="1"/>
          <p:nvPr/>
        </p:nvSpPr>
        <p:spPr>
          <a:xfrm>
            <a:off x="7222839" y="3495567"/>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Là ngôn ngữ lập trình kịch bản dùng để tạo tính động và tương tác cho website</a:t>
            </a:r>
          </a:p>
        </p:txBody>
      </p:sp>
      <p:sp>
        <p:nvSpPr>
          <p:cNvPr id="13" name="TextBox 13"/>
          <p:cNvSpPr txBox="1"/>
          <p:nvPr/>
        </p:nvSpPr>
        <p:spPr>
          <a:xfrm>
            <a:off x="9790973" y="967052"/>
            <a:ext cx="3043385" cy="723768"/>
          </a:xfrm>
          <a:prstGeom prst="rect">
            <a:avLst/>
          </a:prstGeom>
        </p:spPr>
        <p:txBody>
          <a:bodyPr wrap="square" lIns="0" tIns="0" rIns="0" bIns="0" rtlCol="0" anchor="t">
            <a:spAutoFit/>
          </a:bodyPr>
          <a:lstStyle/>
          <a:p>
            <a:pPr algn="ctr">
              <a:lnSpc>
                <a:spcPts val="5850"/>
              </a:lnSpc>
              <a:spcBef>
                <a:spcPct val="0"/>
              </a:spcBef>
            </a:pPr>
            <a:r>
              <a:rPr lang="en-US" sz="4500" b="1" dirty="0">
                <a:solidFill>
                  <a:srgbClr val="204185"/>
                </a:solidFill>
                <a:latin typeface="Clear Sans Bold"/>
                <a:ea typeface="Clear Sans Bold"/>
                <a:cs typeface="Clear Sans Bold"/>
                <a:sym typeface="Clear Sans Bold"/>
              </a:rPr>
              <a:t>JavaScript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6032348" y="3195108"/>
            <a:ext cx="1069982" cy="1069982"/>
          </a:xfrm>
          <a:custGeom>
            <a:avLst/>
            <a:gdLst/>
            <a:ahLst/>
            <a:cxnLst/>
            <a:rect l="l" t="t" r="r" b="b"/>
            <a:pathLst>
              <a:path w="1069982" h="1069982">
                <a:moveTo>
                  <a:pt x="0" y="0"/>
                </a:moveTo>
                <a:lnTo>
                  <a:pt x="1069982" y="0"/>
                </a:lnTo>
                <a:lnTo>
                  <a:pt x="1069982" y="1069982"/>
                </a:lnTo>
                <a:lnTo>
                  <a:pt x="0" y="10699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032348" y="4711747"/>
            <a:ext cx="1012405" cy="1012405"/>
          </a:xfrm>
          <a:custGeom>
            <a:avLst/>
            <a:gdLst/>
            <a:ahLst/>
            <a:cxnLst/>
            <a:rect l="l" t="t" r="r" b="b"/>
            <a:pathLst>
              <a:path w="1012405" h="1012405">
                <a:moveTo>
                  <a:pt x="0" y="0"/>
                </a:moveTo>
                <a:lnTo>
                  <a:pt x="1012405" y="0"/>
                </a:lnTo>
                <a:lnTo>
                  <a:pt x="1012405" y="1012405"/>
                </a:lnTo>
                <a:lnTo>
                  <a:pt x="0" y="10124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084916" y="6171827"/>
            <a:ext cx="1017414" cy="1017414"/>
          </a:xfrm>
          <a:custGeom>
            <a:avLst/>
            <a:gdLst/>
            <a:ahLst/>
            <a:cxnLst/>
            <a:rect l="l" t="t" r="r" b="b"/>
            <a:pathLst>
              <a:path w="1017414" h="1017414">
                <a:moveTo>
                  <a:pt x="0" y="0"/>
                </a:moveTo>
                <a:lnTo>
                  <a:pt x="1017414" y="0"/>
                </a:lnTo>
                <a:lnTo>
                  <a:pt x="1017414" y="1017413"/>
                </a:lnTo>
                <a:lnTo>
                  <a:pt x="0" y="10174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37476" y="2924771"/>
            <a:ext cx="5366272" cy="5366272"/>
          </a:xfrm>
          <a:custGeom>
            <a:avLst/>
            <a:gdLst/>
            <a:ahLst/>
            <a:cxnLst/>
            <a:rect l="l" t="t" r="r" b="b"/>
            <a:pathLst>
              <a:path w="5366272" h="5366272">
                <a:moveTo>
                  <a:pt x="0" y="0"/>
                </a:moveTo>
                <a:lnTo>
                  <a:pt x="5366272" y="0"/>
                </a:lnTo>
                <a:lnTo>
                  <a:pt x="5366272" y="5366271"/>
                </a:lnTo>
                <a:lnTo>
                  <a:pt x="0" y="53662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0" y="685817"/>
            <a:ext cx="5868233" cy="685767"/>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Giới thiệu PHP</a:t>
            </a:r>
          </a:p>
        </p:txBody>
      </p:sp>
      <p:sp>
        <p:nvSpPr>
          <p:cNvPr id="9" name="TextBox 9"/>
          <p:cNvSpPr txBox="1"/>
          <p:nvPr/>
        </p:nvSpPr>
        <p:spPr>
          <a:xfrm>
            <a:off x="7222839" y="4776826"/>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Xử lý dữ liệu người dùng, nghiệp vụ hệ thống và tương tác cơ sở dữ liệu</a:t>
            </a:r>
          </a:p>
        </p:txBody>
      </p:sp>
      <p:sp>
        <p:nvSpPr>
          <p:cNvPr id="10" name="TextBox 10"/>
          <p:cNvSpPr txBox="1"/>
          <p:nvPr/>
        </p:nvSpPr>
        <p:spPr>
          <a:xfrm>
            <a:off x="17663392" y="9610909"/>
            <a:ext cx="406503"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14</a:t>
            </a:r>
          </a:p>
        </p:txBody>
      </p:sp>
      <p:sp>
        <p:nvSpPr>
          <p:cNvPr id="11" name="TextBox 11"/>
          <p:cNvSpPr txBox="1"/>
          <p:nvPr/>
        </p:nvSpPr>
        <p:spPr>
          <a:xfrm>
            <a:off x="7222839" y="3166533"/>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Là ngôn ngữ lập trình phía máy chủ dùng trong phát triển ứng dụng web</a:t>
            </a:r>
          </a:p>
        </p:txBody>
      </p:sp>
      <p:sp>
        <p:nvSpPr>
          <p:cNvPr id="12" name="TextBox 12"/>
          <p:cNvSpPr txBox="1"/>
          <p:nvPr/>
        </p:nvSpPr>
        <p:spPr>
          <a:xfrm>
            <a:off x="7222839" y="6143252"/>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Dễ tích hợp với HTML, phù hợp xây dựng các ứng dụng web quy mô nhỏ đến trung bình</a:t>
            </a:r>
          </a:p>
        </p:txBody>
      </p:sp>
      <p:sp>
        <p:nvSpPr>
          <p:cNvPr id="13" name="TextBox 13"/>
          <p:cNvSpPr txBox="1"/>
          <p:nvPr/>
        </p:nvSpPr>
        <p:spPr>
          <a:xfrm>
            <a:off x="7994547" y="985141"/>
            <a:ext cx="6901969" cy="723768"/>
          </a:xfrm>
          <a:prstGeom prst="rect">
            <a:avLst/>
          </a:prstGeom>
        </p:spPr>
        <p:txBody>
          <a:bodyPr wrap="square" lIns="0" tIns="0" rIns="0" bIns="0" rtlCol="0" anchor="t">
            <a:spAutoFit/>
          </a:bodyPr>
          <a:lstStyle/>
          <a:p>
            <a:pPr algn="ctr">
              <a:lnSpc>
                <a:spcPts val="5850"/>
              </a:lnSpc>
              <a:spcBef>
                <a:spcPct val="0"/>
              </a:spcBef>
            </a:pPr>
            <a:r>
              <a:rPr lang="en-US" sz="4500" b="1" dirty="0">
                <a:solidFill>
                  <a:srgbClr val="204185"/>
                </a:solidFill>
                <a:latin typeface="Clear Sans Bold"/>
                <a:ea typeface="Clear Sans Bold"/>
                <a:cs typeface="Clear Sans Bold"/>
                <a:sym typeface="Clear Sans Bold"/>
              </a:rPr>
              <a:t>Hypertext Preprocessor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7179598" y="4200975"/>
            <a:ext cx="984632" cy="984632"/>
          </a:xfrm>
          <a:custGeom>
            <a:avLst/>
            <a:gdLst/>
            <a:ahLst/>
            <a:cxnLst/>
            <a:rect l="l" t="t" r="r" b="b"/>
            <a:pathLst>
              <a:path w="984632" h="984632">
                <a:moveTo>
                  <a:pt x="0" y="0"/>
                </a:moveTo>
                <a:lnTo>
                  <a:pt x="984632" y="0"/>
                </a:lnTo>
                <a:lnTo>
                  <a:pt x="984632" y="984631"/>
                </a:lnTo>
                <a:lnTo>
                  <a:pt x="0" y="98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179598" y="6222370"/>
            <a:ext cx="931647" cy="931647"/>
          </a:xfrm>
          <a:custGeom>
            <a:avLst/>
            <a:gdLst/>
            <a:ahLst/>
            <a:cxnLst/>
            <a:rect l="l" t="t" r="r" b="b"/>
            <a:pathLst>
              <a:path w="931647" h="931647">
                <a:moveTo>
                  <a:pt x="0" y="0"/>
                </a:moveTo>
                <a:lnTo>
                  <a:pt x="931647" y="0"/>
                </a:lnTo>
                <a:lnTo>
                  <a:pt x="931647" y="931647"/>
                </a:lnTo>
                <a:lnTo>
                  <a:pt x="0" y="9316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3938" y="3335898"/>
            <a:ext cx="6108289" cy="5337117"/>
          </a:xfrm>
          <a:custGeom>
            <a:avLst/>
            <a:gdLst/>
            <a:ahLst/>
            <a:cxnLst/>
            <a:rect l="l" t="t" r="r" b="b"/>
            <a:pathLst>
              <a:path w="6108289" h="5337117">
                <a:moveTo>
                  <a:pt x="0" y="0"/>
                </a:moveTo>
                <a:lnTo>
                  <a:pt x="6108289" y="0"/>
                </a:lnTo>
                <a:lnTo>
                  <a:pt x="6108289" y="5337117"/>
                </a:lnTo>
                <a:lnTo>
                  <a:pt x="0" y="53371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0" y="342933"/>
            <a:ext cx="5868233" cy="1371534"/>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Giới thiệu MySQL &amp; phpMyAdmin</a:t>
            </a:r>
          </a:p>
        </p:txBody>
      </p:sp>
      <p:sp>
        <p:nvSpPr>
          <p:cNvPr id="8" name="TextBox 8"/>
          <p:cNvSpPr txBox="1"/>
          <p:nvPr/>
        </p:nvSpPr>
        <p:spPr>
          <a:xfrm>
            <a:off x="8275126" y="6270453"/>
            <a:ext cx="9794769" cy="1136615"/>
          </a:xfrm>
          <a:prstGeom prst="rect">
            <a:avLst/>
          </a:prstGeom>
        </p:spPr>
        <p:txBody>
          <a:bodyPr lIns="0" tIns="0" rIns="0" bIns="0" rtlCol="0" anchor="t">
            <a:spAutoFit/>
          </a:bodyPr>
          <a:lstStyle/>
          <a:p>
            <a:pPr algn="just">
              <a:lnSpc>
                <a:spcPts val="4553"/>
              </a:lnSpc>
            </a:pPr>
            <a:r>
              <a:rPr lang="en-US" sz="3502">
                <a:solidFill>
                  <a:srgbClr val="010101"/>
                </a:solidFill>
                <a:latin typeface="Clear Sans"/>
                <a:ea typeface="Clear Sans"/>
                <a:cs typeface="Clear Sans"/>
                <a:sym typeface="Clear Sans"/>
              </a:rPr>
              <a:t>Hỗ trợ các thao tác thêm, sửa, xóa và truy xuất dữ liệu hiệu quả</a:t>
            </a:r>
          </a:p>
        </p:txBody>
      </p:sp>
      <p:sp>
        <p:nvSpPr>
          <p:cNvPr id="9" name="TextBox 9"/>
          <p:cNvSpPr txBox="1"/>
          <p:nvPr/>
        </p:nvSpPr>
        <p:spPr>
          <a:xfrm>
            <a:off x="17663392" y="9610909"/>
            <a:ext cx="406503"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15</a:t>
            </a:r>
          </a:p>
        </p:txBody>
      </p:sp>
      <p:sp>
        <p:nvSpPr>
          <p:cNvPr id="10" name="TextBox 10"/>
          <p:cNvSpPr txBox="1"/>
          <p:nvPr/>
        </p:nvSpPr>
        <p:spPr>
          <a:xfrm>
            <a:off x="8275126" y="4162875"/>
            <a:ext cx="9794769" cy="1708115"/>
          </a:xfrm>
          <a:prstGeom prst="rect">
            <a:avLst/>
          </a:prstGeom>
        </p:spPr>
        <p:txBody>
          <a:bodyPr lIns="0" tIns="0" rIns="0" bIns="0" rtlCol="0" anchor="t">
            <a:spAutoFit/>
          </a:bodyPr>
          <a:lstStyle/>
          <a:p>
            <a:pPr algn="just">
              <a:lnSpc>
                <a:spcPts val="4553"/>
              </a:lnSpc>
            </a:pPr>
            <a:r>
              <a:rPr lang="en-US" sz="3502">
                <a:solidFill>
                  <a:srgbClr val="010101"/>
                </a:solidFill>
                <a:latin typeface="Clear Sans"/>
                <a:ea typeface="Clear Sans"/>
                <a:cs typeface="Clear Sans"/>
                <a:sym typeface="Clear Sans"/>
              </a:rPr>
              <a:t>MySQL là hệ quản trị cơ sở dữ liệu quan hệ mã nguồn mở, sử dụng SQL để lưu trữ và quản lý dữ liệu</a:t>
            </a:r>
          </a:p>
        </p:txBody>
      </p:sp>
      <p:sp>
        <p:nvSpPr>
          <p:cNvPr id="11" name="TextBox 11"/>
          <p:cNvSpPr txBox="1"/>
          <p:nvPr/>
        </p:nvSpPr>
        <p:spPr>
          <a:xfrm>
            <a:off x="10896751" y="674152"/>
            <a:ext cx="1781307" cy="723768"/>
          </a:xfrm>
          <a:prstGeom prst="rect">
            <a:avLst/>
          </a:prstGeom>
        </p:spPr>
        <p:txBody>
          <a:bodyPr lIns="0" tIns="0" rIns="0" bIns="0" rtlCol="0" anchor="t">
            <a:spAutoFit/>
          </a:bodyPr>
          <a:lstStyle/>
          <a:p>
            <a:pPr algn="ctr">
              <a:lnSpc>
                <a:spcPts val="5850"/>
              </a:lnSpc>
              <a:spcBef>
                <a:spcPct val="0"/>
              </a:spcBef>
            </a:pPr>
            <a:r>
              <a:rPr lang="en-US" sz="4500" b="1">
                <a:solidFill>
                  <a:srgbClr val="204185"/>
                </a:solidFill>
                <a:latin typeface="Clear Sans Bold"/>
                <a:ea typeface="Clear Sans Bold"/>
                <a:cs typeface="Clear Sans Bold"/>
                <a:sym typeface="Clear Sans Bold"/>
              </a:rPr>
              <a:t>MySQL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7179598" y="4200975"/>
            <a:ext cx="984632" cy="984632"/>
          </a:xfrm>
          <a:custGeom>
            <a:avLst/>
            <a:gdLst/>
            <a:ahLst/>
            <a:cxnLst/>
            <a:rect l="l" t="t" r="r" b="b"/>
            <a:pathLst>
              <a:path w="984632" h="984632">
                <a:moveTo>
                  <a:pt x="0" y="0"/>
                </a:moveTo>
                <a:lnTo>
                  <a:pt x="984632" y="0"/>
                </a:lnTo>
                <a:lnTo>
                  <a:pt x="984632" y="984631"/>
                </a:lnTo>
                <a:lnTo>
                  <a:pt x="0" y="98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179598" y="7057378"/>
            <a:ext cx="931647" cy="931647"/>
          </a:xfrm>
          <a:custGeom>
            <a:avLst/>
            <a:gdLst/>
            <a:ahLst/>
            <a:cxnLst/>
            <a:rect l="l" t="t" r="r" b="b"/>
            <a:pathLst>
              <a:path w="931647" h="931647">
                <a:moveTo>
                  <a:pt x="0" y="0"/>
                </a:moveTo>
                <a:lnTo>
                  <a:pt x="931647" y="0"/>
                </a:lnTo>
                <a:lnTo>
                  <a:pt x="931647" y="931647"/>
                </a:lnTo>
                <a:lnTo>
                  <a:pt x="0" y="9316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028700" y="3408401"/>
            <a:ext cx="4839533" cy="5196814"/>
          </a:xfrm>
          <a:custGeom>
            <a:avLst/>
            <a:gdLst/>
            <a:ahLst/>
            <a:cxnLst/>
            <a:rect l="l" t="t" r="r" b="b"/>
            <a:pathLst>
              <a:path w="4839533" h="5196814">
                <a:moveTo>
                  <a:pt x="0" y="0"/>
                </a:moveTo>
                <a:lnTo>
                  <a:pt x="4839533" y="0"/>
                </a:lnTo>
                <a:lnTo>
                  <a:pt x="4839533" y="5196815"/>
                </a:lnTo>
                <a:lnTo>
                  <a:pt x="0" y="51968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0" y="342933"/>
            <a:ext cx="5868233" cy="1371534"/>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Giới thiệu MySQL &amp; phpMyAdmin</a:t>
            </a:r>
          </a:p>
        </p:txBody>
      </p:sp>
      <p:sp>
        <p:nvSpPr>
          <p:cNvPr id="8" name="TextBox 8"/>
          <p:cNvSpPr txBox="1"/>
          <p:nvPr/>
        </p:nvSpPr>
        <p:spPr>
          <a:xfrm>
            <a:off x="8275126" y="7115917"/>
            <a:ext cx="9794769" cy="1708115"/>
          </a:xfrm>
          <a:prstGeom prst="rect">
            <a:avLst/>
          </a:prstGeom>
        </p:spPr>
        <p:txBody>
          <a:bodyPr lIns="0" tIns="0" rIns="0" bIns="0" rtlCol="0" anchor="t">
            <a:spAutoFit/>
          </a:bodyPr>
          <a:lstStyle/>
          <a:p>
            <a:pPr algn="just">
              <a:lnSpc>
                <a:spcPts val="4553"/>
              </a:lnSpc>
            </a:pPr>
            <a:r>
              <a:rPr lang="en-US" sz="3502">
                <a:solidFill>
                  <a:srgbClr val="010101"/>
                </a:solidFill>
                <a:latin typeface="Clear Sans"/>
                <a:ea typeface="Clear Sans"/>
                <a:cs typeface="Clear Sans"/>
                <a:sym typeface="Clear Sans"/>
              </a:rPr>
              <a:t>Cho phép quản lý cơ sở dữ liệu, bảng dữ liệu, truy vấn SQL, sao lưu và phục hồi dữ liệu một cách trực quan</a:t>
            </a:r>
          </a:p>
        </p:txBody>
      </p:sp>
      <p:sp>
        <p:nvSpPr>
          <p:cNvPr id="9" name="TextBox 9"/>
          <p:cNvSpPr txBox="1"/>
          <p:nvPr/>
        </p:nvSpPr>
        <p:spPr>
          <a:xfrm>
            <a:off x="17663392" y="9610909"/>
            <a:ext cx="406503"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16</a:t>
            </a:r>
          </a:p>
        </p:txBody>
      </p:sp>
      <p:sp>
        <p:nvSpPr>
          <p:cNvPr id="10" name="TextBox 10"/>
          <p:cNvSpPr txBox="1"/>
          <p:nvPr/>
        </p:nvSpPr>
        <p:spPr>
          <a:xfrm>
            <a:off x="8275126" y="4162875"/>
            <a:ext cx="9794769" cy="2279615"/>
          </a:xfrm>
          <a:prstGeom prst="rect">
            <a:avLst/>
          </a:prstGeom>
        </p:spPr>
        <p:txBody>
          <a:bodyPr lIns="0" tIns="0" rIns="0" bIns="0" rtlCol="0" anchor="t">
            <a:spAutoFit/>
          </a:bodyPr>
          <a:lstStyle/>
          <a:p>
            <a:pPr algn="just">
              <a:lnSpc>
                <a:spcPts val="4553"/>
              </a:lnSpc>
            </a:pPr>
            <a:r>
              <a:rPr lang="en-US" sz="3502">
                <a:solidFill>
                  <a:srgbClr val="010101"/>
                </a:solidFill>
                <a:latin typeface="Clear Sans"/>
                <a:ea typeface="Clear Sans"/>
                <a:cs typeface="Clear Sans"/>
                <a:sym typeface="Clear Sans"/>
              </a:rPr>
              <a:t>Công cụ quản trị cơ sở dữ liệu dựa trên nền tảng web, được phát triển bằng ngôn ngữ PHP, nhằm hỗ trợ việc quản lý hệ quản trị cơ sở dữ liệu MySQL thông qua giao diện đồ họa</a:t>
            </a:r>
          </a:p>
        </p:txBody>
      </p:sp>
      <p:sp>
        <p:nvSpPr>
          <p:cNvPr id="11" name="TextBox 11"/>
          <p:cNvSpPr txBox="1"/>
          <p:nvPr/>
        </p:nvSpPr>
        <p:spPr>
          <a:xfrm>
            <a:off x="10041485" y="674152"/>
            <a:ext cx="3903115" cy="723768"/>
          </a:xfrm>
          <a:prstGeom prst="rect">
            <a:avLst/>
          </a:prstGeom>
        </p:spPr>
        <p:txBody>
          <a:bodyPr wrap="square" lIns="0" tIns="0" rIns="0" bIns="0" rtlCol="0" anchor="t">
            <a:spAutoFit/>
          </a:bodyPr>
          <a:lstStyle/>
          <a:p>
            <a:pPr algn="ctr">
              <a:lnSpc>
                <a:spcPts val="5850"/>
              </a:lnSpc>
              <a:spcBef>
                <a:spcPct val="0"/>
              </a:spcBef>
            </a:pPr>
            <a:r>
              <a:rPr lang="en-US" sz="4500" b="1" dirty="0">
                <a:solidFill>
                  <a:srgbClr val="204185"/>
                </a:solidFill>
                <a:latin typeface="Clear Sans Bold"/>
                <a:ea typeface="Clear Sans Bold"/>
                <a:cs typeface="Clear Sans Bold"/>
                <a:sym typeface="Clear Sans Bold"/>
              </a:rPr>
              <a:t>phpMyAdmin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384137" y="-777102"/>
            <a:ext cx="5412281" cy="4820524"/>
          </a:xfrm>
          <a:prstGeom prst="rect">
            <a:avLst/>
          </a:prstGeom>
        </p:spPr>
      </p:pic>
      <p:pic>
        <p:nvPicPr>
          <p:cNvPr id="3" name="Picture 3"/>
          <p:cNvPicPr>
            <a:picLocks noChangeAspect="1"/>
          </p:cNvPicPr>
          <p:nvPr/>
        </p:nvPicPr>
        <p:blipFill>
          <a:blip r:embed="rId3"/>
          <a:srcRect l="70477" t="23497"/>
          <a:stretch>
            <a:fillRect/>
          </a:stretch>
        </p:blipFill>
        <p:spPr>
          <a:xfrm rot="-5400000" flipH="1">
            <a:off x="5991047" y="-1904775"/>
            <a:ext cx="6848074" cy="17745832"/>
          </a:xfrm>
          <a:prstGeom prst="rect">
            <a:avLst/>
          </a:prstGeom>
        </p:spPr>
      </p:pic>
      <p:sp>
        <p:nvSpPr>
          <p:cNvPr id="4" name="Freeform 4"/>
          <p:cNvSpPr/>
          <p:nvPr/>
        </p:nvSpPr>
        <p:spPr>
          <a:xfrm>
            <a:off x="3170338" y="3992569"/>
            <a:ext cx="1345729" cy="1345729"/>
          </a:xfrm>
          <a:custGeom>
            <a:avLst/>
            <a:gdLst/>
            <a:ahLst/>
            <a:cxnLst/>
            <a:rect l="l" t="t" r="r" b="b"/>
            <a:pathLst>
              <a:path w="1345729" h="1345729">
                <a:moveTo>
                  <a:pt x="0" y="0"/>
                </a:moveTo>
                <a:lnTo>
                  <a:pt x="1345729" y="0"/>
                </a:lnTo>
                <a:lnTo>
                  <a:pt x="1345729" y="1345728"/>
                </a:lnTo>
                <a:lnTo>
                  <a:pt x="0" y="13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496562" y="4043422"/>
            <a:ext cx="1294876" cy="1294876"/>
          </a:xfrm>
          <a:custGeom>
            <a:avLst/>
            <a:gdLst/>
            <a:ahLst/>
            <a:cxnLst/>
            <a:rect l="l" t="t" r="r" b="b"/>
            <a:pathLst>
              <a:path w="1294876" h="1294876">
                <a:moveTo>
                  <a:pt x="0" y="0"/>
                </a:moveTo>
                <a:lnTo>
                  <a:pt x="1294876" y="0"/>
                </a:lnTo>
                <a:lnTo>
                  <a:pt x="1294876" y="1294875"/>
                </a:lnTo>
                <a:lnTo>
                  <a:pt x="0" y="12948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3993101" y="3992569"/>
            <a:ext cx="1298989" cy="1298989"/>
          </a:xfrm>
          <a:custGeom>
            <a:avLst/>
            <a:gdLst/>
            <a:ahLst/>
            <a:cxnLst/>
            <a:rect l="l" t="t" r="r" b="b"/>
            <a:pathLst>
              <a:path w="1298989" h="1298989">
                <a:moveTo>
                  <a:pt x="0" y="0"/>
                </a:moveTo>
                <a:lnTo>
                  <a:pt x="1298988" y="0"/>
                </a:lnTo>
                <a:lnTo>
                  <a:pt x="1298988" y="1298988"/>
                </a:lnTo>
                <a:lnTo>
                  <a:pt x="0" y="1298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3298614" y="621496"/>
            <a:ext cx="12754846" cy="1371534"/>
          </a:xfrm>
          <a:prstGeom prst="rect">
            <a:avLst/>
          </a:prstGeom>
        </p:spPr>
        <p:txBody>
          <a:bodyPr lIns="0" tIns="0" rIns="0" bIns="0" rtlCol="0" anchor="t">
            <a:spAutoFit/>
          </a:bodyPr>
          <a:lstStyle/>
          <a:p>
            <a:pPr algn="ctr">
              <a:lnSpc>
                <a:spcPts val="10800"/>
              </a:lnSpc>
            </a:pPr>
            <a:r>
              <a:rPr lang="en-US" sz="9000">
                <a:solidFill>
                  <a:srgbClr val="3A5D9D"/>
                </a:solidFill>
                <a:latin typeface="Baloo"/>
                <a:ea typeface="Baloo"/>
                <a:cs typeface="Baloo"/>
                <a:sym typeface="Baloo"/>
              </a:rPr>
              <a:t>Kết quả nghiên cứu</a:t>
            </a:r>
          </a:p>
        </p:txBody>
      </p:sp>
      <p:grpSp>
        <p:nvGrpSpPr>
          <p:cNvPr id="8" name="Group 8"/>
          <p:cNvGrpSpPr/>
          <p:nvPr/>
        </p:nvGrpSpPr>
        <p:grpSpPr>
          <a:xfrm>
            <a:off x="1528388" y="5443072"/>
            <a:ext cx="4629628" cy="1507289"/>
            <a:chOff x="0" y="0"/>
            <a:chExt cx="6172837" cy="2009718"/>
          </a:xfrm>
        </p:grpSpPr>
        <p:sp>
          <p:nvSpPr>
            <p:cNvPr id="9" name="TextBox 9"/>
            <p:cNvSpPr txBox="1"/>
            <p:nvPr/>
          </p:nvSpPr>
          <p:spPr>
            <a:xfrm>
              <a:off x="0" y="1186846"/>
              <a:ext cx="6172837" cy="846579"/>
            </a:xfrm>
            <a:prstGeom prst="rect">
              <a:avLst/>
            </a:prstGeom>
          </p:spPr>
          <p:txBody>
            <a:bodyPr lIns="0" tIns="0" rIns="0" bIns="0" rtlCol="0" anchor="t">
              <a:spAutoFit/>
            </a:bodyPr>
            <a:lstStyle/>
            <a:p>
              <a:pPr algn="ctr">
                <a:lnSpc>
                  <a:spcPts val="5199"/>
                </a:lnSpc>
              </a:pPr>
              <a:endParaRPr/>
            </a:p>
          </p:txBody>
        </p:sp>
        <p:sp>
          <p:nvSpPr>
            <p:cNvPr id="10" name="TextBox 10"/>
            <p:cNvSpPr txBox="1"/>
            <p:nvPr/>
          </p:nvSpPr>
          <p:spPr>
            <a:xfrm>
              <a:off x="0" y="-38100"/>
              <a:ext cx="6172837" cy="846579"/>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Sơ đồ Use case</a:t>
              </a:r>
            </a:p>
          </p:txBody>
        </p:sp>
      </p:grpSp>
      <p:grpSp>
        <p:nvGrpSpPr>
          <p:cNvPr id="11" name="Group 11"/>
          <p:cNvGrpSpPr/>
          <p:nvPr/>
        </p:nvGrpSpPr>
        <p:grpSpPr>
          <a:xfrm>
            <a:off x="6898049" y="5443072"/>
            <a:ext cx="4757851" cy="1501362"/>
            <a:chOff x="0" y="0"/>
            <a:chExt cx="6343801" cy="2001816"/>
          </a:xfrm>
        </p:grpSpPr>
        <p:sp>
          <p:nvSpPr>
            <p:cNvPr id="12" name="TextBox 12"/>
            <p:cNvSpPr txBox="1"/>
            <p:nvPr/>
          </p:nvSpPr>
          <p:spPr>
            <a:xfrm>
              <a:off x="0" y="1186846"/>
              <a:ext cx="6343801" cy="846579"/>
            </a:xfrm>
            <a:prstGeom prst="rect">
              <a:avLst/>
            </a:prstGeom>
          </p:spPr>
          <p:txBody>
            <a:bodyPr lIns="0" tIns="0" rIns="0" bIns="0" rtlCol="0" anchor="t">
              <a:spAutoFit/>
            </a:bodyPr>
            <a:lstStyle/>
            <a:p>
              <a:pPr algn="ctr">
                <a:lnSpc>
                  <a:spcPts val="5199"/>
                </a:lnSpc>
              </a:pPr>
              <a:endParaRPr/>
            </a:p>
          </p:txBody>
        </p:sp>
        <p:sp>
          <p:nvSpPr>
            <p:cNvPr id="13" name="TextBox 13"/>
            <p:cNvSpPr txBox="1"/>
            <p:nvPr/>
          </p:nvSpPr>
          <p:spPr>
            <a:xfrm>
              <a:off x="0" y="-38100"/>
              <a:ext cx="6343801" cy="846579"/>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Sơ đồ ERD</a:t>
              </a:r>
            </a:p>
          </p:txBody>
        </p:sp>
      </p:grpSp>
      <p:grpSp>
        <p:nvGrpSpPr>
          <p:cNvPr id="14" name="Group 14"/>
          <p:cNvGrpSpPr/>
          <p:nvPr/>
        </p:nvGrpSpPr>
        <p:grpSpPr>
          <a:xfrm>
            <a:off x="12025890" y="5443072"/>
            <a:ext cx="5233410" cy="1525069"/>
            <a:chOff x="0" y="0"/>
            <a:chExt cx="6977880" cy="2033425"/>
          </a:xfrm>
        </p:grpSpPr>
        <p:sp>
          <p:nvSpPr>
            <p:cNvPr id="15" name="TextBox 15"/>
            <p:cNvSpPr txBox="1"/>
            <p:nvPr/>
          </p:nvSpPr>
          <p:spPr>
            <a:xfrm>
              <a:off x="0" y="1186846"/>
              <a:ext cx="6977880" cy="846579"/>
            </a:xfrm>
            <a:prstGeom prst="rect">
              <a:avLst/>
            </a:prstGeom>
          </p:spPr>
          <p:txBody>
            <a:bodyPr lIns="0" tIns="0" rIns="0" bIns="0" rtlCol="0" anchor="t">
              <a:spAutoFit/>
            </a:bodyPr>
            <a:lstStyle/>
            <a:p>
              <a:pPr algn="ctr">
                <a:lnSpc>
                  <a:spcPts val="5199"/>
                </a:lnSpc>
              </a:pPr>
              <a:endParaRPr/>
            </a:p>
          </p:txBody>
        </p:sp>
        <p:sp>
          <p:nvSpPr>
            <p:cNvPr id="16" name="TextBox 16"/>
            <p:cNvSpPr txBox="1"/>
            <p:nvPr/>
          </p:nvSpPr>
          <p:spPr>
            <a:xfrm>
              <a:off x="0" y="-38100"/>
              <a:ext cx="6977880" cy="846579"/>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Demo website</a:t>
              </a:r>
            </a:p>
          </p:txBody>
        </p:sp>
      </p:grpSp>
      <p:sp>
        <p:nvSpPr>
          <p:cNvPr id="17" name="TextBox 17"/>
          <p:cNvSpPr txBox="1"/>
          <p:nvPr/>
        </p:nvSpPr>
        <p:spPr>
          <a:xfrm>
            <a:off x="17663392" y="9610909"/>
            <a:ext cx="381473" cy="476151"/>
          </a:xfrm>
          <a:prstGeom prst="rect">
            <a:avLst/>
          </a:prstGeom>
        </p:spPr>
        <p:txBody>
          <a:bodyPr lIns="0" tIns="0" rIns="0" bIns="0" rtlCol="0" anchor="t">
            <a:spAutoFit/>
          </a:bodyPr>
          <a:lstStyle/>
          <a:p>
            <a:pPr algn="l">
              <a:lnSpc>
                <a:spcPts val="3899"/>
              </a:lnSpc>
            </a:pPr>
            <a:r>
              <a:rPr lang="en-US" sz="2999">
                <a:solidFill>
                  <a:srgbClr val="FFFAEF"/>
                </a:solidFill>
                <a:latin typeface="Baloo"/>
                <a:ea typeface="Baloo"/>
                <a:cs typeface="Baloo"/>
                <a:sym typeface="Baloo"/>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A5D9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64034" b="46739"/>
          <a:stretch>
            <a:fillRect/>
          </a:stretch>
        </p:blipFill>
        <p:spPr>
          <a:xfrm rot="-5400000" flipH="1">
            <a:off x="-4815703" y="-1693918"/>
            <a:ext cx="4331879" cy="6415001"/>
          </a:xfrm>
          <a:prstGeom prst="rect">
            <a:avLst/>
          </a:prstGeom>
        </p:spPr>
      </p:pic>
      <p:pic>
        <p:nvPicPr>
          <p:cNvPr id="3" name="Picture 3"/>
          <p:cNvPicPr>
            <a:picLocks noChangeAspect="1"/>
          </p:cNvPicPr>
          <p:nvPr/>
        </p:nvPicPr>
        <p:blipFill>
          <a:blip r:embed="rId2"/>
          <a:srcRect l="64771" t="21970"/>
          <a:stretch>
            <a:fillRect/>
          </a:stretch>
        </p:blipFill>
        <p:spPr>
          <a:xfrm rot="5400000">
            <a:off x="3124630" y="2018870"/>
            <a:ext cx="5143500" cy="11392761"/>
          </a:xfrm>
          <a:prstGeom prst="rect">
            <a:avLst/>
          </a:prstGeom>
        </p:spPr>
      </p:pic>
      <p:sp>
        <p:nvSpPr>
          <p:cNvPr id="4" name="Freeform 4"/>
          <p:cNvSpPr/>
          <p:nvPr/>
        </p:nvSpPr>
        <p:spPr>
          <a:xfrm rot="-1016799">
            <a:off x="9736550" y="-2506878"/>
            <a:ext cx="11406363" cy="9923536"/>
          </a:xfrm>
          <a:custGeom>
            <a:avLst/>
            <a:gdLst/>
            <a:ahLst/>
            <a:cxnLst/>
            <a:rect l="l" t="t" r="r" b="b"/>
            <a:pathLst>
              <a:path w="11406363" h="9923536">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469869" y="3849353"/>
            <a:ext cx="5674131" cy="723768"/>
          </a:xfrm>
          <a:prstGeom prst="rect">
            <a:avLst/>
          </a:prstGeom>
        </p:spPr>
        <p:txBody>
          <a:bodyPr lIns="0" tIns="0" rIns="0" bIns="0" rtlCol="0" anchor="t">
            <a:spAutoFit/>
          </a:bodyPr>
          <a:lstStyle/>
          <a:p>
            <a:pPr algn="l">
              <a:lnSpc>
                <a:spcPts val="5850"/>
              </a:lnSpc>
            </a:pPr>
            <a:r>
              <a:rPr lang="en-US" sz="4500">
                <a:solidFill>
                  <a:srgbClr val="FFFAEF"/>
                </a:solidFill>
                <a:latin typeface="Baloo"/>
                <a:ea typeface="Baloo"/>
                <a:cs typeface="Baloo"/>
                <a:sym typeface="Baloo"/>
              </a:rPr>
              <a:t>Nội dung nghiên cứu</a:t>
            </a:r>
          </a:p>
        </p:txBody>
      </p:sp>
      <p:pic>
        <p:nvPicPr>
          <p:cNvPr id="6" name="Picture 6"/>
          <p:cNvPicPr>
            <a:picLocks noChangeAspect="1"/>
          </p:cNvPicPr>
          <p:nvPr/>
        </p:nvPicPr>
        <p:blipFill>
          <a:blip r:embed="rId5"/>
          <a:srcRect/>
          <a:stretch>
            <a:fillRect/>
          </a:stretch>
        </p:blipFill>
        <p:spPr>
          <a:xfrm>
            <a:off x="1028700" y="1966036"/>
            <a:ext cx="832486" cy="862071"/>
          </a:xfrm>
          <a:prstGeom prst="rect">
            <a:avLst/>
          </a:prstGeom>
        </p:spPr>
      </p:pic>
      <p:pic>
        <p:nvPicPr>
          <p:cNvPr id="7" name="Picture 7"/>
          <p:cNvPicPr>
            <a:picLocks noChangeAspect="1"/>
          </p:cNvPicPr>
          <p:nvPr/>
        </p:nvPicPr>
        <p:blipFill>
          <a:blip r:embed="rId6"/>
          <a:srcRect/>
          <a:stretch>
            <a:fillRect/>
          </a:stretch>
        </p:blipFill>
        <p:spPr>
          <a:xfrm>
            <a:off x="2602577" y="3887453"/>
            <a:ext cx="661164" cy="629608"/>
          </a:xfrm>
          <a:prstGeom prst="rect">
            <a:avLst/>
          </a:prstGeom>
        </p:spPr>
      </p:pic>
      <p:pic>
        <p:nvPicPr>
          <p:cNvPr id="8" name="Picture 8"/>
          <p:cNvPicPr>
            <a:picLocks noChangeAspect="1"/>
          </p:cNvPicPr>
          <p:nvPr/>
        </p:nvPicPr>
        <p:blipFill>
          <a:blip r:embed="rId7"/>
          <a:srcRect/>
          <a:stretch>
            <a:fillRect/>
          </a:stretch>
        </p:blipFill>
        <p:spPr>
          <a:xfrm>
            <a:off x="5038186" y="5262878"/>
            <a:ext cx="658195" cy="645077"/>
          </a:xfrm>
          <a:prstGeom prst="rect">
            <a:avLst/>
          </a:prstGeom>
        </p:spPr>
      </p:pic>
      <p:sp>
        <p:nvSpPr>
          <p:cNvPr id="9" name="Freeform 9"/>
          <p:cNvSpPr/>
          <p:nvPr/>
        </p:nvSpPr>
        <p:spPr>
          <a:xfrm>
            <a:off x="7269222" y="6634345"/>
            <a:ext cx="706969" cy="782360"/>
          </a:xfrm>
          <a:custGeom>
            <a:avLst/>
            <a:gdLst/>
            <a:ahLst/>
            <a:cxnLst/>
            <a:rect l="l" t="t" r="r" b="b"/>
            <a:pathLst>
              <a:path w="706969" h="782360">
                <a:moveTo>
                  <a:pt x="0" y="0"/>
                </a:moveTo>
                <a:lnTo>
                  <a:pt x="706969" y="0"/>
                </a:lnTo>
                <a:lnTo>
                  <a:pt x="706969" y="782360"/>
                </a:lnTo>
                <a:lnTo>
                  <a:pt x="0" y="782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1392761" y="1083356"/>
            <a:ext cx="5362043" cy="1371534"/>
          </a:xfrm>
          <a:prstGeom prst="rect">
            <a:avLst/>
          </a:prstGeom>
        </p:spPr>
        <p:txBody>
          <a:bodyPr lIns="0" tIns="0" rIns="0" bIns="0" rtlCol="0" anchor="t">
            <a:spAutoFit/>
          </a:bodyPr>
          <a:lstStyle/>
          <a:p>
            <a:pPr algn="r">
              <a:lnSpc>
                <a:spcPts val="10800"/>
              </a:lnSpc>
            </a:pPr>
            <a:r>
              <a:rPr lang="en-US" sz="9000">
                <a:solidFill>
                  <a:srgbClr val="FFFAEF"/>
                </a:solidFill>
                <a:latin typeface="Baloo"/>
                <a:ea typeface="Baloo"/>
                <a:cs typeface="Baloo"/>
                <a:sym typeface="Baloo"/>
              </a:rPr>
              <a:t>NỘI DUNG</a:t>
            </a:r>
          </a:p>
        </p:txBody>
      </p:sp>
      <p:sp>
        <p:nvSpPr>
          <p:cNvPr id="11" name="TextBox 11"/>
          <p:cNvSpPr txBox="1"/>
          <p:nvPr/>
        </p:nvSpPr>
        <p:spPr>
          <a:xfrm>
            <a:off x="2004055" y="2161596"/>
            <a:ext cx="5087567" cy="723768"/>
          </a:xfrm>
          <a:prstGeom prst="rect">
            <a:avLst/>
          </a:prstGeom>
        </p:spPr>
        <p:txBody>
          <a:bodyPr lIns="0" tIns="0" rIns="0" bIns="0" rtlCol="0" anchor="t">
            <a:spAutoFit/>
          </a:bodyPr>
          <a:lstStyle/>
          <a:p>
            <a:pPr algn="l">
              <a:lnSpc>
                <a:spcPts val="5850"/>
              </a:lnSpc>
            </a:pPr>
            <a:r>
              <a:rPr lang="en-US" sz="4500">
                <a:solidFill>
                  <a:srgbClr val="FFFAEF"/>
                </a:solidFill>
                <a:latin typeface="Baloo"/>
                <a:ea typeface="Baloo"/>
                <a:cs typeface="Baloo"/>
                <a:sym typeface="Baloo"/>
              </a:rPr>
              <a:t>Tổng quan đề tài</a:t>
            </a:r>
          </a:p>
        </p:txBody>
      </p:sp>
      <p:sp>
        <p:nvSpPr>
          <p:cNvPr id="12" name="TextBox 12"/>
          <p:cNvSpPr txBox="1"/>
          <p:nvPr/>
        </p:nvSpPr>
        <p:spPr>
          <a:xfrm>
            <a:off x="5856774" y="5224778"/>
            <a:ext cx="5362331" cy="723768"/>
          </a:xfrm>
          <a:prstGeom prst="rect">
            <a:avLst/>
          </a:prstGeom>
        </p:spPr>
        <p:txBody>
          <a:bodyPr lIns="0" tIns="0" rIns="0" bIns="0" rtlCol="0" anchor="t">
            <a:spAutoFit/>
          </a:bodyPr>
          <a:lstStyle/>
          <a:p>
            <a:pPr algn="l">
              <a:lnSpc>
                <a:spcPts val="5850"/>
              </a:lnSpc>
            </a:pPr>
            <a:r>
              <a:rPr lang="en-US" sz="4500">
                <a:solidFill>
                  <a:srgbClr val="FFFAEF"/>
                </a:solidFill>
                <a:latin typeface="Baloo"/>
                <a:ea typeface="Baloo"/>
                <a:cs typeface="Baloo"/>
                <a:sym typeface="Baloo"/>
              </a:rPr>
              <a:t>Kết quả nghiên cứu</a:t>
            </a:r>
          </a:p>
        </p:txBody>
      </p:sp>
      <p:sp>
        <p:nvSpPr>
          <p:cNvPr id="13" name="TextBox 13"/>
          <p:cNvSpPr txBox="1"/>
          <p:nvPr/>
        </p:nvSpPr>
        <p:spPr>
          <a:xfrm>
            <a:off x="8124954" y="6833808"/>
            <a:ext cx="7564921" cy="723768"/>
          </a:xfrm>
          <a:prstGeom prst="rect">
            <a:avLst/>
          </a:prstGeom>
        </p:spPr>
        <p:txBody>
          <a:bodyPr lIns="0" tIns="0" rIns="0" bIns="0" rtlCol="0" anchor="t">
            <a:spAutoFit/>
          </a:bodyPr>
          <a:lstStyle/>
          <a:p>
            <a:pPr algn="l">
              <a:lnSpc>
                <a:spcPts val="5850"/>
              </a:lnSpc>
            </a:pPr>
            <a:r>
              <a:rPr lang="en-US" sz="4500">
                <a:solidFill>
                  <a:srgbClr val="FFFAEF"/>
                </a:solidFill>
                <a:latin typeface="Baloo"/>
                <a:ea typeface="Baloo"/>
                <a:cs typeface="Baloo"/>
                <a:sym typeface="Baloo"/>
              </a:rPr>
              <a:t>Kết luận &amp; Hướng phát triển</a:t>
            </a:r>
          </a:p>
        </p:txBody>
      </p:sp>
      <p:sp>
        <p:nvSpPr>
          <p:cNvPr id="14" name="TextBox 14"/>
          <p:cNvSpPr txBox="1"/>
          <p:nvPr/>
        </p:nvSpPr>
        <p:spPr>
          <a:xfrm>
            <a:off x="17663392" y="9610909"/>
            <a:ext cx="256326" cy="476151"/>
          </a:xfrm>
          <a:prstGeom prst="rect">
            <a:avLst/>
          </a:prstGeom>
        </p:spPr>
        <p:txBody>
          <a:bodyPr lIns="0" tIns="0" rIns="0" bIns="0" rtlCol="0" anchor="t">
            <a:spAutoFit/>
          </a:bodyPr>
          <a:lstStyle/>
          <a:p>
            <a:pPr algn="l">
              <a:lnSpc>
                <a:spcPts val="3899"/>
              </a:lnSpc>
            </a:pPr>
            <a:r>
              <a:rPr lang="en-US" sz="2999">
                <a:solidFill>
                  <a:srgbClr val="FFFAEF"/>
                </a:solidFill>
                <a:latin typeface="Baloo"/>
                <a:ea typeface="Baloo"/>
                <a:cs typeface="Baloo"/>
                <a:sym typeface="Baloo"/>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5868233" y="168810"/>
            <a:ext cx="8043209" cy="10118190"/>
          </a:xfrm>
          <a:custGeom>
            <a:avLst/>
            <a:gdLst/>
            <a:ahLst/>
            <a:cxnLst/>
            <a:rect l="l" t="t" r="r" b="b"/>
            <a:pathLst>
              <a:path w="8043209" h="10118190">
                <a:moveTo>
                  <a:pt x="0" y="0"/>
                </a:moveTo>
                <a:lnTo>
                  <a:pt x="8043210" y="0"/>
                </a:lnTo>
                <a:lnTo>
                  <a:pt x="8043210" y="10118190"/>
                </a:lnTo>
                <a:lnTo>
                  <a:pt x="0" y="10118190"/>
                </a:lnTo>
                <a:lnTo>
                  <a:pt x="0" y="0"/>
                </a:lnTo>
                <a:close/>
              </a:path>
            </a:pathLst>
          </a:custGeom>
          <a:blipFill>
            <a:blip r:embed="rId5"/>
            <a:stretch>
              <a:fillRect l="-9307" t="-1581" r="-7169"/>
            </a:stretch>
          </a:blipFill>
        </p:spPr>
      </p:sp>
      <p:sp>
        <p:nvSpPr>
          <p:cNvPr id="5" name="TextBox 5"/>
          <p:cNvSpPr txBox="1"/>
          <p:nvPr/>
        </p:nvSpPr>
        <p:spPr>
          <a:xfrm>
            <a:off x="0" y="685817"/>
            <a:ext cx="5868233" cy="685767"/>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Sơ đồ use case</a:t>
            </a:r>
          </a:p>
        </p:txBody>
      </p:sp>
      <p:sp>
        <p:nvSpPr>
          <p:cNvPr id="6" name="TextBox 6"/>
          <p:cNvSpPr txBox="1"/>
          <p:nvPr/>
        </p:nvSpPr>
        <p:spPr>
          <a:xfrm>
            <a:off x="17663392" y="9610909"/>
            <a:ext cx="406503"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18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4126934" y="342933"/>
            <a:ext cx="11077266" cy="9944067"/>
          </a:xfrm>
          <a:custGeom>
            <a:avLst/>
            <a:gdLst/>
            <a:ahLst/>
            <a:cxnLst/>
            <a:rect l="l" t="t" r="r" b="b"/>
            <a:pathLst>
              <a:path w="11077266" h="9944067">
                <a:moveTo>
                  <a:pt x="0" y="0"/>
                </a:moveTo>
                <a:lnTo>
                  <a:pt x="11077266" y="0"/>
                </a:lnTo>
                <a:lnTo>
                  <a:pt x="11077266" y="9944067"/>
                </a:lnTo>
                <a:lnTo>
                  <a:pt x="0" y="9944067"/>
                </a:lnTo>
                <a:lnTo>
                  <a:pt x="0" y="0"/>
                </a:lnTo>
                <a:close/>
              </a:path>
            </a:pathLst>
          </a:custGeom>
          <a:blipFill>
            <a:blip r:embed="rId2"/>
            <a:stretch>
              <a:fillRect t="-1997" b="-1997"/>
            </a:stretch>
          </a:blipFill>
        </p:spPr>
      </p:sp>
      <p:sp>
        <p:nvSpPr>
          <p:cNvPr id="3" name="Freeform 3"/>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4" name="Picture 4"/>
          <p:cNvPicPr>
            <a:picLocks noChangeAspect="1"/>
          </p:cNvPicPr>
          <p:nvPr/>
        </p:nvPicPr>
        <p:blipFill>
          <a:blip r:embed="rId5"/>
          <a:srcRect/>
          <a:stretch>
            <a:fillRect/>
          </a:stretch>
        </p:blipFill>
        <p:spPr>
          <a:xfrm rot="-8196902">
            <a:off x="13311738" y="-3275839"/>
            <a:ext cx="7036829" cy="7237544"/>
          </a:xfrm>
          <a:prstGeom prst="rect">
            <a:avLst/>
          </a:prstGeom>
        </p:spPr>
      </p:pic>
      <p:sp>
        <p:nvSpPr>
          <p:cNvPr id="5" name="TextBox 5"/>
          <p:cNvSpPr txBox="1"/>
          <p:nvPr/>
        </p:nvSpPr>
        <p:spPr>
          <a:xfrm>
            <a:off x="0" y="685817"/>
            <a:ext cx="5868233" cy="685767"/>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Sơ đồ ERD</a:t>
            </a:r>
          </a:p>
        </p:txBody>
      </p:sp>
      <p:sp>
        <p:nvSpPr>
          <p:cNvPr id="6" name="TextBox 6"/>
          <p:cNvSpPr txBox="1"/>
          <p:nvPr/>
        </p:nvSpPr>
        <p:spPr>
          <a:xfrm>
            <a:off x="17663392" y="9610909"/>
            <a:ext cx="406503"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19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250971" y="120906"/>
            <a:ext cx="8547542" cy="10045188"/>
          </a:xfrm>
          <a:custGeom>
            <a:avLst/>
            <a:gdLst/>
            <a:ahLst/>
            <a:cxnLst/>
            <a:rect l="l" t="t" r="r" b="b"/>
            <a:pathLst>
              <a:path w="8547542" h="10045188">
                <a:moveTo>
                  <a:pt x="0" y="0"/>
                </a:moveTo>
                <a:lnTo>
                  <a:pt x="8547542" y="0"/>
                </a:lnTo>
                <a:lnTo>
                  <a:pt x="8547542" y="10045188"/>
                </a:lnTo>
                <a:lnTo>
                  <a:pt x="0" y="100451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TextBox 4"/>
          <p:cNvSpPr txBox="1"/>
          <p:nvPr/>
        </p:nvSpPr>
        <p:spPr>
          <a:xfrm>
            <a:off x="4921251" y="4870360"/>
            <a:ext cx="9881320" cy="1154740"/>
          </a:xfrm>
          <a:prstGeom prst="rect">
            <a:avLst/>
          </a:prstGeom>
        </p:spPr>
        <p:txBody>
          <a:bodyPr lIns="0" tIns="0" rIns="0" bIns="0" rtlCol="0" anchor="t">
            <a:spAutoFit/>
          </a:bodyPr>
          <a:lstStyle/>
          <a:p>
            <a:pPr algn="ctr">
              <a:lnSpc>
                <a:spcPts val="9092"/>
              </a:lnSpc>
            </a:pPr>
            <a:r>
              <a:rPr lang="en-US" sz="7577">
                <a:solidFill>
                  <a:srgbClr val="FEFEFE"/>
                </a:solidFill>
                <a:latin typeface="Baloo"/>
                <a:ea typeface="Baloo"/>
                <a:cs typeface="Baloo"/>
                <a:sym typeface="Baloo"/>
              </a:rPr>
              <a:t>Demo Website</a:t>
            </a:r>
          </a:p>
        </p:txBody>
      </p:sp>
      <p:sp>
        <p:nvSpPr>
          <p:cNvPr id="5" name="TextBox 5"/>
          <p:cNvSpPr txBox="1"/>
          <p:nvPr/>
        </p:nvSpPr>
        <p:spPr>
          <a:xfrm>
            <a:off x="17663392" y="9610909"/>
            <a:ext cx="624608"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20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384137" y="-777102"/>
            <a:ext cx="5412281" cy="4820524"/>
          </a:xfrm>
          <a:prstGeom prst="rect">
            <a:avLst/>
          </a:prstGeom>
        </p:spPr>
      </p:pic>
      <p:pic>
        <p:nvPicPr>
          <p:cNvPr id="3" name="Picture 3"/>
          <p:cNvPicPr>
            <a:picLocks noChangeAspect="1"/>
          </p:cNvPicPr>
          <p:nvPr/>
        </p:nvPicPr>
        <p:blipFill>
          <a:blip r:embed="rId3"/>
          <a:srcRect l="70477" t="23497"/>
          <a:stretch>
            <a:fillRect/>
          </a:stretch>
        </p:blipFill>
        <p:spPr>
          <a:xfrm rot="-5400000" flipH="1">
            <a:off x="5991047" y="-1904775"/>
            <a:ext cx="6848074" cy="17745832"/>
          </a:xfrm>
          <a:prstGeom prst="rect">
            <a:avLst/>
          </a:prstGeom>
        </p:spPr>
      </p:pic>
      <p:sp>
        <p:nvSpPr>
          <p:cNvPr id="4" name="TextBox 4"/>
          <p:cNvSpPr txBox="1"/>
          <p:nvPr/>
        </p:nvSpPr>
        <p:spPr>
          <a:xfrm>
            <a:off x="3223525" y="2671888"/>
            <a:ext cx="12754846" cy="2743068"/>
          </a:xfrm>
          <a:prstGeom prst="rect">
            <a:avLst/>
          </a:prstGeom>
        </p:spPr>
        <p:txBody>
          <a:bodyPr lIns="0" tIns="0" rIns="0" bIns="0" rtlCol="0" anchor="t">
            <a:spAutoFit/>
          </a:bodyPr>
          <a:lstStyle/>
          <a:p>
            <a:pPr algn="ctr">
              <a:lnSpc>
                <a:spcPts val="10800"/>
              </a:lnSpc>
            </a:pPr>
            <a:r>
              <a:rPr lang="en-US" sz="9000">
                <a:solidFill>
                  <a:srgbClr val="3A5D9D"/>
                </a:solidFill>
                <a:latin typeface="Baloo"/>
                <a:ea typeface="Baloo"/>
                <a:cs typeface="Baloo"/>
                <a:sym typeface="Baloo"/>
              </a:rPr>
              <a:t>Kết luận &amp; </a:t>
            </a:r>
          </a:p>
          <a:p>
            <a:pPr algn="ctr">
              <a:lnSpc>
                <a:spcPts val="10800"/>
              </a:lnSpc>
            </a:pPr>
            <a:r>
              <a:rPr lang="en-US" sz="9000">
                <a:solidFill>
                  <a:srgbClr val="3A5D9D"/>
                </a:solidFill>
                <a:latin typeface="Baloo"/>
                <a:ea typeface="Baloo"/>
                <a:cs typeface="Baloo"/>
                <a:sym typeface="Baloo"/>
              </a:rPr>
              <a:t>Hướng phát triển</a:t>
            </a:r>
          </a:p>
        </p:txBody>
      </p:sp>
      <p:sp>
        <p:nvSpPr>
          <p:cNvPr id="5" name="TextBox 5"/>
          <p:cNvSpPr txBox="1"/>
          <p:nvPr/>
        </p:nvSpPr>
        <p:spPr>
          <a:xfrm>
            <a:off x="17663392" y="9610909"/>
            <a:ext cx="381473" cy="476151"/>
          </a:xfrm>
          <a:prstGeom prst="rect">
            <a:avLst/>
          </a:prstGeom>
        </p:spPr>
        <p:txBody>
          <a:bodyPr lIns="0" tIns="0" rIns="0" bIns="0" rtlCol="0" anchor="t">
            <a:spAutoFit/>
          </a:bodyPr>
          <a:lstStyle/>
          <a:p>
            <a:pPr algn="l">
              <a:lnSpc>
                <a:spcPts val="3899"/>
              </a:lnSpc>
            </a:pPr>
            <a:r>
              <a:rPr lang="en-US" sz="2999">
                <a:solidFill>
                  <a:srgbClr val="FFFAEF"/>
                </a:solidFill>
                <a:latin typeface="Baloo"/>
                <a:ea typeface="Baloo"/>
                <a:cs typeface="Baloo"/>
                <a:sym typeface="Baloo"/>
              </a:rPr>
              <a:t>21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5870256" y="3345285"/>
            <a:ext cx="961091" cy="961091"/>
          </a:xfrm>
          <a:custGeom>
            <a:avLst/>
            <a:gdLst/>
            <a:ahLst/>
            <a:cxnLst/>
            <a:rect l="l" t="t" r="r" b="b"/>
            <a:pathLst>
              <a:path w="961091" h="961091">
                <a:moveTo>
                  <a:pt x="0" y="0"/>
                </a:moveTo>
                <a:lnTo>
                  <a:pt x="961092" y="0"/>
                </a:lnTo>
                <a:lnTo>
                  <a:pt x="961092" y="961091"/>
                </a:lnTo>
                <a:lnTo>
                  <a:pt x="0" y="9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870256" y="4861923"/>
            <a:ext cx="1012405" cy="1012405"/>
          </a:xfrm>
          <a:custGeom>
            <a:avLst/>
            <a:gdLst/>
            <a:ahLst/>
            <a:cxnLst/>
            <a:rect l="l" t="t" r="r" b="b"/>
            <a:pathLst>
              <a:path w="1012405" h="1012405">
                <a:moveTo>
                  <a:pt x="0" y="0"/>
                </a:moveTo>
                <a:lnTo>
                  <a:pt x="1012405" y="0"/>
                </a:lnTo>
                <a:lnTo>
                  <a:pt x="1012405" y="1012405"/>
                </a:lnTo>
                <a:lnTo>
                  <a:pt x="0" y="10124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922825" y="6263537"/>
            <a:ext cx="959836" cy="959836"/>
          </a:xfrm>
          <a:custGeom>
            <a:avLst/>
            <a:gdLst/>
            <a:ahLst/>
            <a:cxnLst/>
            <a:rect l="l" t="t" r="r" b="b"/>
            <a:pathLst>
              <a:path w="959836" h="959836">
                <a:moveTo>
                  <a:pt x="0" y="0"/>
                </a:moveTo>
                <a:lnTo>
                  <a:pt x="959836" y="0"/>
                </a:lnTo>
                <a:lnTo>
                  <a:pt x="959836" y="959836"/>
                </a:lnTo>
                <a:lnTo>
                  <a:pt x="0" y="9598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5936180" y="7600875"/>
            <a:ext cx="1004058" cy="1004058"/>
          </a:xfrm>
          <a:custGeom>
            <a:avLst/>
            <a:gdLst/>
            <a:ahLst/>
            <a:cxnLst/>
            <a:rect l="l" t="t" r="r" b="b"/>
            <a:pathLst>
              <a:path w="1004058" h="1004058">
                <a:moveTo>
                  <a:pt x="0" y="0"/>
                </a:moveTo>
                <a:lnTo>
                  <a:pt x="1004058" y="0"/>
                </a:lnTo>
                <a:lnTo>
                  <a:pt x="1004058" y="1004058"/>
                </a:lnTo>
                <a:lnTo>
                  <a:pt x="0" y="10040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298389" y="3095858"/>
            <a:ext cx="5271455" cy="5218740"/>
          </a:xfrm>
          <a:custGeom>
            <a:avLst/>
            <a:gdLst/>
            <a:ahLst/>
            <a:cxnLst/>
            <a:rect l="l" t="t" r="r" b="b"/>
            <a:pathLst>
              <a:path w="5271455" h="5218740">
                <a:moveTo>
                  <a:pt x="0" y="0"/>
                </a:moveTo>
                <a:lnTo>
                  <a:pt x="5271455" y="0"/>
                </a:lnTo>
                <a:lnTo>
                  <a:pt x="5271455" y="5218740"/>
                </a:lnTo>
                <a:lnTo>
                  <a:pt x="0" y="5218740"/>
                </a:lnTo>
                <a:lnTo>
                  <a:pt x="0" y="0"/>
                </a:lnTo>
                <a:close/>
              </a:path>
            </a:pathLst>
          </a:custGeom>
          <a:blipFill>
            <a:blip r:embed="rId13"/>
            <a:stretch>
              <a:fillRect/>
            </a:stretch>
          </a:blipFill>
        </p:spPr>
      </p:sp>
      <p:sp>
        <p:nvSpPr>
          <p:cNvPr id="9" name="TextBox 9"/>
          <p:cNvSpPr txBox="1"/>
          <p:nvPr/>
        </p:nvSpPr>
        <p:spPr>
          <a:xfrm>
            <a:off x="7060747" y="6206497"/>
            <a:ext cx="10643805" cy="1053775"/>
          </a:xfrm>
          <a:prstGeom prst="rect">
            <a:avLst/>
          </a:prstGeom>
        </p:spPr>
        <p:txBody>
          <a:bodyPr lIns="0" tIns="0" rIns="0" bIns="0" rtlCol="0" anchor="t">
            <a:spAutoFit/>
          </a:bodyPr>
          <a:lstStyle/>
          <a:p>
            <a:pPr algn="just">
              <a:lnSpc>
                <a:spcPts val="4238"/>
              </a:lnSpc>
            </a:pPr>
            <a:r>
              <a:rPr lang="en-US" sz="3260">
                <a:solidFill>
                  <a:srgbClr val="010101"/>
                </a:solidFill>
                <a:latin typeface="Clear Sans"/>
                <a:ea typeface="Clear Sans"/>
                <a:cs typeface="Clear Sans"/>
                <a:sym typeface="Clear Sans"/>
              </a:rPr>
              <a:t>Phía quản trị viên: quản lý người dùng, nội dung, dữ liệu tiến độ và phản hồi</a:t>
            </a:r>
          </a:p>
        </p:txBody>
      </p:sp>
      <p:sp>
        <p:nvSpPr>
          <p:cNvPr id="10" name="TextBox 10"/>
          <p:cNvSpPr txBox="1"/>
          <p:nvPr/>
        </p:nvSpPr>
        <p:spPr>
          <a:xfrm>
            <a:off x="0" y="685817"/>
            <a:ext cx="5868233" cy="685767"/>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Kết luận</a:t>
            </a:r>
          </a:p>
        </p:txBody>
      </p:sp>
      <p:sp>
        <p:nvSpPr>
          <p:cNvPr id="11" name="TextBox 11"/>
          <p:cNvSpPr txBox="1"/>
          <p:nvPr/>
        </p:nvSpPr>
        <p:spPr>
          <a:xfrm>
            <a:off x="7060747" y="4833348"/>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Hệ thống gồm hai nhóm đối tượng: quản trị viên và người dùng, với chức năng phân quyền rõ ràng</a:t>
            </a:r>
          </a:p>
        </p:txBody>
      </p:sp>
      <p:sp>
        <p:nvSpPr>
          <p:cNvPr id="12" name="TextBox 12"/>
          <p:cNvSpPr txBox="1"/>
          <p:nvPr/>
        </p:nvSpPr>
        <p:spPr>
          <a:xfrm>
            <a:off x="17663392" y="9610909"/>
            <a:ext cx="406503"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22</a:t>
            </a:r>
          </a:p>
        </p:txBody>
      </p:sp>
      <p:sp>
        <p:nvSpPr>
          <p:cNvPr id="13" name="TextBox 13"/>
          <p:cNvSpPr txBox="1"/>
          <p:nvPr/>
        </p:nvSpPr>
        <p:spPr>
          <a:xfrm>
            <a:off x="7060747" y="3455762"/>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Xây dựng website hỗ trợ hình thành, theo dõi và duy trì thói quen lành mạnh</a:t>
            </a:r>
          </a:p>
        </p:txBody>
      </p:sp>
      <p:sp>
        <p:nvSpPr>
          <p:cNvPr id="14" name="TextBox 14"/>
          <p:cNvSpPr txBox="1"/>
          <p:nvPr/>
        </p:nvSpPr>
        <p:spPr>
          <a:xfrm>
            <a:off x="7060747" y="7690098"/>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Phía người dùng: đăng ký/đăng nhập, quản lý thói quen, theo dõi chuỗi ngày,đăng bài, ghi nhật ký và phản hồi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5870256" y="3345285"/>
            <a:ext cx="961091" cy="961091"/>
          </a:xfrm>
          <a:custGeom>
            <a:avLst/>
            <a:gdLst/>
            <a:ahLst/>
            <a:cxnLst/>
            <a:rect l="l" t="t" r="r" b="b"/>
            <a:pathLst>
              <a:path w="961091" h="961091">
                <a:moveTo>
                  <a:pt x="0" y="0"/>
                </a:moveTo>
                <a:lnTo>
                  <a:pt x="961092" y="0"/>
                </a:lnTo>
                <a:lnTo>
                  <a:pt x="961092" y="961091"/>
                </a:lnTo>
                <a:lnTo>
                  <a:pt x="0" y="961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870256" y="4861923"/>
            <a:ext cx="1012405" cy="1012405"/>
          </a:xfrm>
          <a:custGeom>
            <a:avLst/>
            <a:gdLst/>
            <a:ahLst/>
            <a:cxnLst/>
            <a:rect l="l" t="t" r="r" b="b"/>
            <a:pathLst>
              <a:path w="1012405" h="1012405">
                <a:moveTo>
                  <a:pt x="0" y="0"/>
                </a:moveTo>
                <a:lnTo>
                  <a:pt x="1012405" y="0"/>
                </a:lnTo>
                <a:lnTo>
                  <a:pt x="1012405" y="1012405"/>
                </a:lnTo>
                <a:lnTo>
                  <a:pt x="0" y="10124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922825" y="6426778"/>
            <a:ext cx="959836" cy="959836"/>
          </a:xfrm>
          <a:custGeom>
            <a:avLst/>
            <a:gdLst/>
            <a:ahLst/>
            <a:cxnLst/>
            <a:rect l="l" t="t" r="r" b="b"/>
            <a:pathLst>
              <a:path w="959836" h="959836">
                <a:moveTo>
                  <a:pt x="0" y="0"/>
                </a:moveTo>
                <a:lnTo>
                  <a:pt x="959836" y="0"/>
                </a:lnTo>
                <a:lnTo>
                  <a:pt x="959836" y="959837"/>
                </a:lnTo>
                <a:lnTo>
                  <a:pt x="0" y="9598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539037" y="2875162"/>
            <a:ext cx="4790159" cy="5029038"/>
          </a:xfrm>
          <a:custGeom>
            <a:avLst/>
            <a:gdLst/>
            <a:ahLst/>
            <a:cxnLst/>
            <a:rect l="l" t="t" r="r" b="b"/>
            <a:pathLst>
              <a:path w="4790159" h="5029038">
                <a:moveTo>
                  <a:pt x="0" y="0"/>
                </a:moveTo>
                <a:lnTo>
                  <a:pt x="4790159" y="0"/>
                </a:lnTo>
                <a:lnTo>
                  <a:pt x="4790159" y="5029038"/>
                </a:lnTo>
                <a:lnTo>
                  <a:pt x="0" y="5029038"/>
                </a:lnTo>
                <a:lnTo>
                  <a:pt x="0" y="0"/>
                </a:lnTo>
                <a:close/>
              </a:path>
            </a:pathLst>
          </a:custGeom>
          <a:blipFill>
            <a:blip r:embed="rId11"/>
            <a:stretch>
              <a:fillRect/>
            </a:stretch>
          </a:blipFill>
        </p:spPr>
      </p:sp>
      <p:sp>
        <p:nvSpPr>
          <p:cNvPr id="8" name="TextBox 8"/>
          <p:cNvSpPr txBox="1"/>
          <p:nvPr/>
        </p:nvSpPr>
        <p:spPr>
          <a:xfrm>
            <a:off x="7027785" y="5115157"/>
            <a:ext cx="10643805" cy="520474"/>
          </a:xfrm>
          <a:prstGeom prst="rect">
            <a:avLst/>
          </a:prstGeom>
        </p:spPr>
        <p:txBody>
          <a:bodyPr lIns="0" tIns="0" rIns="0" bIns="0" rtlCol="0" anchor="t">
            <a:spAutoFit/>
          </a:bodyPr>
          <a:lstStyle/>
          <a:p>
            <a:pPr algn="just">
              <a:lnSpc>
                <a:spcPts val="4238"/>
              </a:lnSpc>
            </a:pPr>
            <a:r>
              <a:rPr lang="en-US" sz="3260">
                <a:solidFill>
                  <a:srgbClr val="010101"/>
                </a:solidFill>
                <a:latin typeface="Clear Sans"/>
                <a:ea typeface="Clear Sans"/>
                <a:cs typeface="Clear Sans"/>
                <a:sym typeface="Clear Sans"/>
              </a:rPr>
              <a:t>Chức năng nhắc nhở chưa tự động hóa hoàn toàn</a:t>
            </a:r>
          </a:p>
        </p:txBody>
      </p:sp>
      <p:sp>
        <p:nvSpPr>
          <p:cNvPr id="9" name="TextBox 9"/>
          <p:cNvSpPr txBox="1"/>
          <p:nvPr/>
        </p:nvSpPr>
        <p:spPr>
          <a:xfrm>
            <a:off x="0" y="685817"/>
            <a:ext cx="5868233" cy="685767"/>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Kết luận</a:t>
            </a:r>
          </a:p>
        </p:txBody>
      </p:sp>
      <p:sp>
        <p:nvSpPr>
          <p:cNvPr id="10" name="TextBox 10"/>
          <p:cNvSpPr txBox="1"/>
          <p:nvPr/>
        </p:nvSpPr>
        <p:spPr>
          <a:xfrm>
            <a:off x="17663392" y="9610909"/>
            <a:ext cx="406503"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23</a:t>
            </a:r>
          </a:p>
        </p:txBody>
      </p:sp>
      <p:sp>
        <p:nvSpPr>
          <p:cNvPr id="11" name="TextBox 11"/>
          <p:cNvSpPr txBox="1"/>
          <p:nvPr/>
        </p:nvSpPr>
        <p:spPr>
          <a:xfrm>
            <a:off x="7060747" y="3455762"/>
            <a:ext cx="10643805" cy="520435"/>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Chưa hỗ trợ đa ngôn ngữ</a:t>
            </a:r>
          </a:p>
        </p:txBody>
      </p:sp>
      <p:sp>
        <p:nvSpPr>
          <p:cNvPr id="12" name="TextBox 12"/>
          <p:cNvSpPr txBox="1"/>
          <p:nvPr/>
        </p:nvSpPr>
        <p:spPr>
          <a:xfrm>
            <a:off x="7060747" y="6429927"/>
            <a:ext cx="10643805" cy="1053736"/>
          </a:xfrm>
          <a:prstGeom prst="rect">
            <a:avLst/>
          </a:prstGeom>
        </p:spPr>
        <p:txBody>
          <a:bodyPr lIns="0" tIns="0" rIns="0" bIns="0" rtlCol="0" anchor="t">
            <a:spAutoFit/>
          </a:bodyPr>
          <a:lstStyle/>
          <a:p>
            <a:pPr algn="just">
              <a:lnSpc>
                <a:spcPts val="4241"/>
              </a:lnSpc>
            </a:pPr>
            <a:r>
              <a:rPr lang="en-US" sz="3263">
                <a:solidFill>
                  <a:srgbClr val="010101"/>
                </a:solidFill>
                <a:latin typeface="Clear Sans"/>
                <a:ea typeface="Clear Sans"/>
                <a:cs typeface="Clear Sans"/>
                <a:sym typeface="Clear Sans"/>
              </a:rPr>
              <a:t>Nội dung hướng dẫn còn hạn chế, chưa có video trực quan</a:t>
            </a:r>
          </a:p>
        </p:txBody>
      </p:sp>
      <p:sp>
        <p:nvSpPr>
          <p:cNvPr id="13" name="TextBox 13"/>
          <p:cNvSpPr txBox="1"/>
          <p:nvPr/>
        </p:nvSpPr>
        <p:spPr>
          <a:xfrm>
            <a:off x="10194704" y="1333483"/>
            <a:ext cx="2359062" cy="723768"/>
          </a:xfrm>
          <a:prstGeom prst="rect">
            <a:avLst/>
          </a:prstGeom>
        </p:spPr>
        <p:txBody>
          <a:bodyPr lIns="0" tIns="0" rIns="0" bIns="0" rtlCol="0" anchor="t">
            <a:spAutoFit/>
          </a:bodyPr>
          <a:lstStyle/>
          <a:p>
            <a:pPr algn="just">
              <a:lnSpc>
                <a:spcPts val="5850"/>
              </a:lnSpc>
            </a:pPr>
            <a:r>
              <a:rPr lang="en-US" sz="4500">
                <a:solidFill>
                  <a:srgbClr val="204185"/>
                </a:solidFill>
                <a:latin typeface="Baloo"/>
                <a:ea typeface="Baloo"/>
                <a:cs typeface="Baloo"/>
                <a:sym typeface="Baloo"/>
              </a:rPr>
              <a:t>Hạn chế</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rot="-8196902">
            <a:off x="13311738" y="-3275839"/>
            <a:ext cx="7036829" cy="7237544"/>
          </a:xfrm>
          <a:prstGeom prst="rect">
            <a:avLst/>
          </a:prstGeom>
        </p:spPr>
      </p:pic>
      <p:sp>
        <p:nvSpPr>
          <p:cNvPr id="4" name="Freeform 4"/>
          <p:cNvSpPr/>
          <p:nvPr/>
        </p:nvSpPr>
        <p:spPr>
          <a:xfrm>
            <a:off x="6067373" y="2706191"/>
            <a:ext cx="929075" cy="929075"/>
          </a:xfrm>
          <a:custGeom>
            <a:avLst/>
            <a:gdLst/>
            <a:ahLst/>
            <a:cxnLst/>
            <a:rect l="l" t="t" r="r" b="b"/>
            <a:pathLst>
              <a:path w="929075" h="929075">
                <a:moveTo>
                  <a:pt x="0" y="0"/>
                </a:moveTo>
                <a:lnTo>
                  <a:pt x="929074" y="0"/>
                </a:lnTo>
                <a:lnTo>
                  <a:pt x="929074" y="929075"/>
                </a:lnTo>
                <a:lnTo>
                  <a:pt x="0" y="9290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067373" y="4172306"/>
            <a:ext cx="978679" cy="978679"/>
          </a:xfrm>
          <a:custGeom>
            <a:avLst/>
            <a:gdLst/>
            <a:ahLst/>
            <a:cxnLst/>
            <a:rect l="l" t="t" r="r" b="b"/>
            <a:pathLst>
              <a:path w="978679" h="978679">
                <a:moveTo>
                  <a:pt x="0" y="0"/>
                </a:moveTo>
                <a:lnTo>
                  <a:pt x="978679" y="0"/>
                </a:lnTo>
                <a:lnTo>
                  <a:pt x="978679" y="978679"/>
                </a:lnTo>
                <a:lnTo>
                  <a:pt x="0" y="9786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118190" y="5685032"/>
            <a:ext cx="927862" cy="927862"/>
          </a:xfrm>
          <a:custGeom>
            <a:avLst/>
            <a:gdLst/>
            <a:ahLst/>
            <a:cxnLst/>
            <a:rect l="l" t="t" r="r" b="b"/>
            <a:pathLst>
              <a:path w="927862" h="927862">
                <a:moveTo>
                  <a:pt x="0" y="0"/>
                </a:moveTo>
                <a:lnTo>
                  <a:pt x="927862" y="0"/>
                </a:lnTo>
                <a:lnTo>
                  <a:pt x="927862" y="927861"/>
                </a:lnTo>
                <a:lnTo>
                  <a:pt x="0" y="9278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28451" y="2706191"/>
            <a:ext cx="5441805" cy="5366980"/>
          </a:xfrm>
          <a:custGeom>
            <a:avLst/>
            <a:gdLst/>
            <a:ahLst/>
            <a:cxnLst/>
            <a:rect l="l" t="t" r="r" b="b"/>
            <a:pathLst>
              <a:path w="5441805" h="5366980">
                <a:moveTo>
                  <a:pt x="0" y="0"/>
                </a:moveTo>
                <a:lnTo>
                  <a:pt x="5441805" y="0"/>
                </a:lnTo>
                <a:lnTo>
                  <a:pt x="5441805" y="5366980"/>
                </a:lnTo>
                <a:lnTo>
                  <a:pt x="0" y="53669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6118190" y="7146940"/>
            <a:ext cx="927862" cy="927862"/>
          </a:xfrm>
          <a:custGeom>
            <a:avLst/>
            <a:gdLst/>
            <a:ahLst/>
            <a:cxnLst/>
            <a:rect l="l" t="t" r="r" b="b"/>
            <a:pathLst>
              <a:path w="927862" h="927862">
                <a:moveTo>
                  <a:pt x="0" y="0"/>
                </a:moveTo>
                <a:lnTo>
                  <a:pt x="927862" y="0"/>
                </a:lnTo>
                <a:lnTo>
                  <a:pt x="927862" y="927861"/>
                </a:lnTo>
                <a:lnTo>
                  <a:pt x="0" y="9278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6067373" y="8608201"/>
            <a:ext cx="990703" cy="990703"/>
          </a:xfrm>
          <a:custGeom>
            <a:avLst/>
            <a:gdLst/>
            <a:ahLst/>
            <a:cxnLst/>
            <a:rect l="l" t="t" r="r" b="b"/>
            <a:pathLst>
              <a:path w="990703" h="990703">
                <a:moveTo>
                  <a:pt x="0" y="0"/>
                </a:moveTo>
                <a:lnTo>
                  <a:pt x="990703" y="0"/>
                </a:lnTo>
                <a:lnTo>
                  <a:pt x="990703" y="990703"/>
                </a:lnTo>
                <a:lnTo>
                  <a:pt x="0" y="99070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TextBox 10"/>
          <p:cNvSpPr txBox="1"/>
          <p:nvPr/>
        </p:nvSpPr>
        <p:spPr>
          <a:xfrm>
            <a:off x="7186341" y="4416152"/>
            <a:ext cx="10289231" cy="1053775"/>
          </a:xfrm>
          <a:prstGeom prst="rect">
            <a:avLst/>
          </a:prstGeom>
        </p:spPr>
        <p:txBody>
          <a:bodyPr lIns="0" tIns="0" rIns="0" bIns="0" rtlCol="0" anchor="t">
            <a:spAutoFit/>
          </a:bodyPr>
          <a:lstStyle/>
          <a:p>
            <a:pPr algn="just">
              <a:lnSpc>
                <a:spcPts val="4238"/>
              </a:lnSpc>
            </a:pPr>
            <a:r>
              <a:rPr lang="en-US" sz="3260">
                <a:solidFill>
                  <a:srgbClr val="010101"/>
                </a:solidFill>
                <a:latin typeface="Clear Sans"/>
                <a:ea typeface="Clear Sans"/>
                <a:cs typeface="Clear Sans"/>
                <a:sym typeface="Clear Sans"/>
              </a:rPr>
              <a:t>Tự động hóa thông báo nhắc nhở qua email/trình duyệt</a:t>
            </a:r>
          </a:p>
        </p:txBody>
      </p:sp>
      <p:sp>
        <p:nvSpPr>
          <p:cNvPr id="11" name="TextBox 11"/>
          <p:cNvSpPr txBox="1"/>
          <p:nvPr/>
        </p:nvSpPr>
        <p:spPr>
          <a:xfrm>
            <a:off x="0" y="685817"/>
            <a:ext cx="5868233" cy="685767"/>
          </a:xfrm>
          <a:prstGeom prst="rect">
            <a:avLst/>
          </a:prstGeom>
        </p:spPr>
        <p:txBody>
          <a:bodyPr lIns="0" tIns="0" rIns="0" bIns="0" rtlCol="0" anchor="t">
            <a:spAutoFit/>
          </a:bodyPr>
          <a:lstStyle/>
          <a:p>
            <a:pPr algn="ctr">
              <a:lnSpc>
                <a:spcPts val="5400"/>
              </a:lnSpc>
            </a:pPr>
            <a:r>
              <a:rPr lang="en-US" sz="4500">
                <a:solidFill>
                  <a:srgbClr val="FEFEFE"/>
                </a:solidFill>
                <a:latin typeface="Baloo"/>
                <a:ea typeface="Baloo"/>
                <a:cs typeface="Baloo"/>
                <a:sym typeface="Baloo"/>
              </a:rPr>
              <a:t>Hướng phát triển</a:t>
            </a:r>
          </a:p>
        </p:txBody>
      </p:sp>
      <p:sp>
        <p:nvSpPr>
          <p:cNvPr id="12" name="TextBox 12"/>
          <p:cNvSpPr txBox="1"/>
          <p:nvPr/>
        </p:nvSpPr>
        <p:spPr>
          <a:xfrm>
            <a:off x="17663392" y="9610909"/>
            <a:ext cx="624608"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24</a:t>
            </a:r>
          </a:p>
        </p:txBody>
      </p:sp>
      <p:sp>
        <p:nvSpPr>
          <p:cNvPr id="13" name="TextBox 13"/>
          <p:cNvSpPr txBox="1"/>
          <p:nvPr/>
        </p:nvSpPr>
        <p:spPr>
          <a:xfrm>
            <a:off x="7218205" y="2812036"/>
            <a:ext cx="10289231" cy="520474"/>
          </a:xfrm>
          <a:prstGeom prst="rect">
            <a:avLst/>
          </a:prstGeom>
        </p:spPr>
        <p:txBody>
          <a:bodyPr lIns="0" tIns="0" rIns="0" bIns="0" rtlCol="0" anchor="t">
            <a:spAutoFit/>
          </a:bodyPr>
          <a:lstStyle/>
          <a:p>
            <a:pPr algn="just">
              <a:lnSpc>
                <a:spcPts val="4238"/>
              </a:lnSpc>
            </a:pPr>
            <a:r>
              <a:rPr lang="en-US" sz="3260">
                <a:solidFill>
                  <a:srgbClr val="010101"/>
                </a:solidFill>
                <a:latin typeface="Clear Sans"/>
                <a:ea typeface="Clear Sans"/>
                <a:cs typeface="Clear Sans"/>
                <a:sym typeface="Clear Sans"/>
              </a:rPr>
              <a:t>Bổ sung hỗ trợ đa ngôn ngữ</a:t>
            </a:r>
          </a:p>
        </p:txBody>
      </p:sp>
      <p:sp>
        <p:nvSpPr>
          <p:cNvPr id="14" name="TextBox 14"/>
          <p:cNvSpPr txBox="1"/>
          <p:nvPr/>
        </p:nvSpPr>
        <p:spPr>
          <a:xfrm>
            <a:off x="7218205" y="5882650"/>
            <a:ext cx="10289231" cy="520474"/>
          </a:xfrm>
          <a:prstGeom prst="rect">
            <a:avLst/>
          </a:prstGeom>
        </p:spPr>
        <p:txBody>
          <a:bodyPr lIns="0" tIns="0" rIns="0" bIns="0" rtlCol="0" anchor="t">
            <a:spAutoFit/>
          </a:bodyPr>
          <a:lstStyle/>
          <a:p>
            <a:pPr algn="just">
              <a:lnSpc>
                <a:spcPts val="4238"/>
              </a:lnSpc>
            </a:pPr>
            <a:r>
              <a:rPr lang="en-US" sz="3260">
                <a:solidFill>
                  <a:srgbClr val="010101"/>
                </a:solidFill>
                <a:latin typeface="Clear Sans"/>
                <a:ea typeface="Clear Sans"/>
                <a:cs typeface="Clear Sans"/>
                <a:sym typeface="Clear Sans"/>
              </a:rPr>
              <a:t>Tích hợp video hướng dẫn cho người dùng mới</a:t>
            </a:r>
          </a:p>
        </p:txBody>
      </p:sp>
      <p:sp>
        <p:nvSpPr>
          <p:cNvPr id="15" name="TextBox 15"/>
          <p:cNvSpPr txBox="1"/>
          <p:nvPr/>
        </p:nvSpPr>
        <p:spPr>
          <a:xfrm>
            <a:off x="7186341" y="7248004"/>
            <a:ext cx="10289231" cy="1053775"/>
          </a:xfrm>
          <a:prstGeom prst="rect">
            <a:avLst/>
          </a:prstGeom>
        </p:spPr>
        <p:txBody>
          <a:bodyPr lIns="0" tIns="0" rIns="0" bIns="0" rtlCol="0" anchor="t">
            <a:spAutoFit/>
          </a:bodyPr>
          <a:lstStyle/>
          <a:p>
            <a:pPr algn="just">
              <a:lnSpc>
                <a:spcPts val="4238"/>
              </a:lnSpc>
            </a:pPr>
            <a:r>
              <a:rPr lang="en-US" sz="3260">
                <a:solidFill>
                  <a:srgbClr val="010101"/>
                </a:solidFill>
                <a:latin typeface="Clear Sans"/>
                <a:ea typeface="Clear Sans"/>
                <a:cs typeface="Clear Sans"/>
                <a:sym typeface="Clear Sans"/>
              </a:rPr>
              <a:t>Mở rộng theo hướng trí tuệ nhân tạo và cá nhân hóa thói quen</a:t>
            </a:r>
          </a:p>
        </p:txBody>
      </p:sp>
      <p:sp>
        <p:nvSpPr>
          <p:cNvPr id="16" name="TextBox 16"/>
          <p:cNvSpPr txBox="1"/>
          <p:nvPr/>
        </p:nvSpPr>
        <p:spPr>
          <a:xfrm>
            <a:off x="7218205" y="8991987"/>
            <a:ext cx="10289231" cy="520474"/>
          </a:xfrm>
          <a:prstGeom prst="rect">
            <a:avLst/>
          </a:prstGeom>
        </p:spPr>
        <p:txBody>
          <a:bodyPr lIns="0" tIns="0" rIns="0" bIns="0" rtlCol="0" anchor="t">
            <a:spAutoFit/>
          </a:bodyPr>
          <a:lstStyle/>
          <a:p>
            <a:pPr algn="just">
              <a:lnSpc>
                <a:spcPts val="4238"/>
              </a:lnSpc>
            </a:pPr>
            <a:r>
              <a:rPr lang="en-US" sz="3260">
                <a:solidFill>
                  <a:srgbClr val="010101"/>
                </a:solidFill>
                <a:latin typeface="Clear Sans"/>
                <a:ea typeface="Clear Sans"/>
                <a:cs typeface="Clear Sans"/>
                <a:sym typeface="Clear Sans"/>
              </a:rPr>
              <a:t>Tối ưu giao diện, hiệu suất và bảo mật hệ thống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881094" y="0"/>
            <a:ext cx="9000412" cy="9133259"/>
          </a:xfrm>
          <a:custGeom>
            <a:avLst/>
            <a:gdLst/>
            <a:ahLst/>
            <a:cxnLst/>
            <a:rect l="l" t="t" r="r" b="b"/>
            <a:pathLst>
              <a:path w="9000412" h="9133259">
                <a:moveTo>
                  <a:pt x="0" y="0"/>
                </a:moveTo>
                <a:lnTo>
                  <a:pt x="9000411" y="0"/>
                </a:lnTo>
                <a:lnTo>
                  <a:pt x="9000411" y="9133259"/>
                </a:lnTo>
                <a:lnTo>
                  <a:pt x="0" y="9133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18864" y="2893286"/>
            <a:ext cx="7924871" cy="3685065"/>
          </a:xfrm>
          <a:custGeom>
            <a:avLst/>
            <a:gdLst/>
            <a:ahLst/>
            <a:cxnLst/>
            <a:rect l="l" t="t" r="r" b="b"/>
            <a:pathLst>
              <a:path w="7924871" h="3685065">
                <a:moveTo>
                  <a:pt x="0" y="0"/>
                </a:moveTo>
                <a:lnTo>
                  <a:pt x="7924871" y="0"/>
                </a:lnTo>
                <a:lnTo>
                  <a:pt x="7924871" y="3685065"/>
                </a:lnTo>
                <a:lnTo>
                  <a:pt x="0" y="36850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773326" y="1743687"/>
            <a:ext cx="7303770" cy="8229600"/>
          </a:xfrm>
          <a:custGeom>
            <a:avLst/>
            <a:gdLst/>
            <a:ahLst/>
            <a:cxnLst/>
            <a:rect l="l" t="t" r="r" b="b"/>
            <a:pathLst>
              <a:path w="7303770" h="8229600">
                <a:moveTo>
                  <a:pt x="0" y="0"/>
                </a:moveTo>
                <a:lnTo>
                  <a:pt x="7303770" y="0"/>
                </a:lnTo>
                <a:lnTo>
                  <a:pt x="7303770" y="8229600"/>
                </a:lnTo>
                <a:lnTo>
                  <a:pt x="0" y="8229600"/>
                </a:lnTo>
                <a:lnTo>
                  <a:pt x="0" y="0"/>
                </a:lnTo>
                <a:close/>
              </a:path>
            </a:pathLst>
          </a:custGeom>
          <a:blipFill>
            <a:blip r:embed="rId6"/>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384137" y="-777102"/>
            <a:ext cx="6244594" cy="5561835"/>
          </a:xfrm>
          <a:prstGeom prst="rect">
            <a:avLst/>
          </a:prstGeom>
        </p:spPr>
      </p:pic>
      <p:pic>
        <p:nvPicPr>
          <p:cNvPr id="3" name="Picture 3"/>
          <p:cNvPicPr>
            <a:picLocks noChangeAspect="1"/>
          </p:cNvPicPr>
          <p:nvPr/>
        </p:nvPicPr>
        <p:blipFill>
          <a:blip r:embed="rId3"/>
          <a:srcRect l="70477" t="23497"/>
          <a:stretch>
            <a:fillRect/>
          </a:stretch>
        </p:blipFill>
        <p:spPr>
          <a:xfrm rot="-5400000" flipH="1">
            <a:off x="5991047" y="-1904775"/>
            <a:ext cx="6848074" cy="17745832"/>
          </a:xfrm>
          <a:prstGeom prst="rect">
            <a:avLst/>
          </a:prstGeom>
        </p:spPr>
      </p:pic>
      <p:sp>
        <p:nvSpPr>
          <p:cNvPr id="4" name="Freeform 4"/>
          <p:cNvSpPr/>
          <p:nvPr/>
        </p:nvSpPr>
        <p:spPr>
          <a:xfrm>
            <a:off x="4209347" y="3044787"/>
            <a:ext cx="998635" cy="998635"/>
          </a:xfrm>
          <a:custGeom>
            <a:avLst/>
            <a:gdLst/>
            <a:ahLst/>
            <a:cxnLst/>
            <a:rect l="l" t="t" r="r" b="b"/>
            <a:pathLst>
              <a:path w="998635" h="998635">
                <a:moveTo>
                  <a:pt x="0" y="0"/>
                </a:moveTo>
                <a:lnTo>
                  <a:pt x="998635" y="0"/>
                </a:lnTo>
                <a:lnTo>
                  <a:pt x="998635" y="998635"/>
                </a:lnTo>
                <a:lnTo>
                  <a:pt x="0" y="998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333379" y="2888094"/>
            <a:ext cx="1155328" cy="1155328"/>
          </a:xfrm>
          <a:custGeom>
            <a:avLst/>
            <a:gdLst/>
            <a:ahLst/>
            <a:cxnLst/>
            <a:rect l="l" t="t" r="r" b="b"/>
            <a:pathLst>
              <a:path w="1155328" h="1155328">
                <a:moveTo>
                  <a:pt x="0" y="0"/>
                </a:moveTo>
                <a:lnTo>
                  <a:pt x="1155328" y="0"/>
                </a:lnTo>
                <a:lnTo>
                  <a:pt x="1155328" y="1155328"/>
                </a:lnTo>
                <a:lnTo>
                  <a:pt x="0" y="1155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082332" y="6229079"/>
            <a:ext cx="1125650" cy="1125650"/>
          </a:xfrm>
          <a:custGeom>
            <a:avLst/>
            <a:gdLst/>
            <a:ahLst/>
            <a:cxnLst/>
            <a:rect l="l" t="t" r="r" b="b"/>
            <a:pathLst>
              <a:path w="1125650" h="1125650">
                <a:moveTo>
                  <a:pt x="0" y="0"/>
                </a:moveTo>
                <a:lnTo>
                  <a:pt x="1125650" y="0"/>
                </a:lnTo>
                <a:lnTo>
                  <a:pt x="1125650" y="1125650"/>
                </a:lnTo>
                <a:lnTo>
                  <a:pt x="0" y="11256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52600">
            <a:off x="11650769" y="6179330"/>
            <a:ext cx="1135260" cy="1135260"/>
          </a:xfrm>
          <a:custGeom>
            <a:avLst/>
            <a:gdLst/>
            <a:ahLst/>
            <a:cxnLst/>
            <a:rect l="l" t="t" r="r" b="b"/>
            <a:pathLst>
              <a:path w="1135260" h="1135260">
                <a:moveTo>
                  <a:pt x="0" y="0"/>
                </a:moveTo>
                <a:lnTo>
                  <a:pt x="1135260" y="0"/>
                </a:lnTo>
                <a:lnTo>
                  <a:pt x="1135260" y="1135259"/>
                </a:lnTo>
                <a:lnTo>
                  <a:pt x="0" y="113525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3098378" y="621496"/>
            <a:ext cx="12754846" cy="1371534"/>
          </a:xfrm>
          <a:prstGeom prst="rect">
            <a:avLst/>
          </a:prstGeom>
        </p:spPr>
        <p:txBody>
          <a:bodyPr lIns="0" tIns="0" rIns="0" bIns="0" rtlCol="0" anchor="t">
            <a:spAutoFit/>
          </a:bodyPr>
          <a:lstStyle/>
          <a:p>
            <a:pPr algn="ctr">
              <a:lnSpc>
                <a:spcPts val="10800"/>
              </a:lnSpc>
            </a:pPr>
            <a:r>
              <a:rPr lang="en-US" sz="9000">
                <a:solidFill>
                  <a:srgbClr val="3A5D9D"/>
                </a:solidFill>
                <a:latin typeface="Baloo"/>
                <a:ea typeface="Baloo"/>
                <a:cs typeface="Baloo"/>
                <a:sym typeface="Baloo"/>
              </a:rPr>
              <a:t>Tổng quan đề tài</a:t>
            </a:r>
          </a:p>
        </p:txBody>
      </p:sp>
      <p:grpSp>
        <p:nvGrpSpPr>
          <p:cNvPr id="9" name="Group 9"/>
          <p:cNvGrpSpPr/>
          <p:nvPr/>
        </p:nvGrpSpPr>
        <p:grpSpPr>
          <a:xfrm>
            <a:off x="2457962" y="4167247"/>
            <a:ext cx="4629628" cy="1507289"/>
            <a:chOff x="0" y="0"/>
            <a:chExt cx="6172837" cy="2009718"/>
          </a:xfrm>
        </p:grpSpPr>
        <p:sp>
          <p:nvSpPr>
            <p:cNvPr id="10" name="TextBox 10"/>
            <p:cNvSpPr txBox="1"/>
            <p:nvPr/>
          </p:nvSpPr>
          <p:spPr>
            <a:xfrm>
              <a:off x="0" y="1186846"/>
              <a:ext cx="6172837" cy="846579"/>
            </a:xfrm>
            <a:prstGeom prst="rect">
              <a:avLst/>
            </a:prstGeom>
          </p:spPr>
          <p:txBody>
            <a:bodyPr lIns="0" tIns="0" rIns="0" bIns="0" rtlCol="0" anchor="t">
              <a:spAutoFit/>
            </a:bodyPr>
            <a:lstStyle/>
            <a:p>
              <a:pPr algn="ctr">
                <a:lnSpc>
                  <a:spcPts val="5199"/>
                </a:lnSpc>
              </a:pPr>
              <a:endParaRPr/>
            </a:p>
          </p:txBody>
        </p:sp>
        <p:sp>
          <p:nvSpPr>
            <p:cNvPr id="11" name="TextBox 11"/>
            <p:cNvSpPr txBox="1"/>
            <p:nvPr/>
          </p:nvSpPr>
          <p:spPr>
            <a:xfrm>
              <a:off x="0" y="-38100"/>
              <a:ext cx="6172837" cy="846579"/>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Lí do chọn đề tài</a:t>
              </a:r>
            </a:p>
          </p:txBody>
        </p:sp>
      </p:grpSp>
      <p:grpSp>
        <p:nvGrpSpPr>
          <p:cNvPr id="12" name="Group 12"/>
          <p:cNvGrpSpPr/>
          <p:nvPr/>
        </p:nvGrpSpPr>
        <p:grpSpPr>
          <a:xfrm>
            <a:off x="9475801" y="4167247"/>
            <a:ext cx="4757851" cy="1501362"/>
            <a:chOff x="0" y="0"/>
            <a:chExt cx="6343801" cy="2001816"/>
          </a:xfrm>
        </p:grpSpPr>
        <p:sp>
          <p:nvSpPr>
            <p:cNvPr id="13" name="TextBox 13"/>
            <p:cNvSpPr txBox="1"/>
            <p:nvPr/>
          </p:nvSpPr>
          <p:spPr>
            <a:xfrm>
              <a:off x="0" y="1186846"/>
              <a:ext cx="6343801" cy="846579"/>
            </a:xfrm>
            <a:prstGeom prst="rect">
              <a:avLst/>
            </a:prstGeom>
          </p:spPr>
          <p:txBody>
            <a:bodyPr lIns="0" tIns="0" rIns="0" bIns="0" rtlCol="0" anchor="t">
              <a:spAutoFit/>
            </a:bodyPr>
            <a:lstStyle/>
            <a:p>
              <a:pPr algn="ctr">
                <a:lnSpc>
                  <a:spcPts val="5199"/>
                </a:lnSpc>
              </a:pPr>
              <a:endParaRPr/>
            </a:p>
          </p:txBody>
        </p:sp>
        <p:sp>
          <p:nvSpPr>
            <p:cNvPr id="14" name="TextBox 14"/>
            <p:cNvSpPr txBox="1"/>
            <p:nvPr/>
          </p:nvSpPr>
          <p:spPr>
            <a:xfrm>
              <a:off x="0" y="-38100"/>
              <a:ext cx="6343801" cy="846579"/>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Mục đích nghiên cứu</a:t>
              </a:r>
            </a:p>
          </p:txBody>
        </p:sp>
      </p:grpSp>
      <p:grpSp>
        <p:nvGrpSpPr>
          <p:cNvPr id="15" name="Group 15"/>
          <p:cNvGrpSpPr/>
          <p:nvPr/>
        </p:nvGrpSpPr>
        <p:grpSpPr>
          <a:xfrm>
            <a:off x="2156071" y="7557279"/>
            <a:ext cx="5233410" cy="1525069"/>
            <a:chOff x="0" y="0"/>
            <a:chExt cx="6977880" cy="2033425"/>
          </a:xfrm>
        </p:grpSpPr>
        <p:sp>
          <p:nvSpPr>
            <p:cNvPr id="16" name="TextBox 16"/>
            <p:cNvSpPr txBox="1"/>
            <p:nvPr/>
          </p:nvSpPr>
          <p:spPr>
            <a:xfrm>
              <a:off x="0" y="1186846"/>
              <a:ext cx="6977880" cy="846579"/>
            </a:xfrm>
            <a:prstGeom prst="rect">
              <a:avLst/>
            </a:prstGeom>
          </p:spPr>
          <p:txBody>
            <a:bodyPr lIns="0" tIns="0" rIns="0" bIns="0" rtlCol="0" anchor="t">
              <a:spAutoFit/>
            </a:bodyPr>
            <a:lstStyle/>
            <a:p>
              <a:pPr algn="ctr">
                <a:lnSpc>
                  <a:spcPts val="5199"/>
                </a:lnSpc>
              </a:pPr>
              <a:endParaRPr/>
            </a:p>
          </p:txBody>
        </p:sp>
        <p:sp>
          <p:nvSpPr>
            <p:cNvPr id="17" name="TextBox 17"/>
            <p:cNvSpPr txBox="1"/>
            <p:nvPr/>
          </p:nvSpPr>
          <p:spPr>
            <a:xfrm>
              <a:off x="0" y="-38100"/>
              <a:ext cx="6977880" cy="846579"/>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Đối tượng nghiên cứu</a:t>
              </a:r>
            </a:p>
          </p:txBody>
        </p:sp>
      </p:grpSp>
      <p:grpSp>
        <p:nvGrpSpPr>
          <p:cNvPr id="18" name="Group 18"/>
          <p:cNvGrpSpPr/>
          <p:nvPr/>
        </p:nvGrpSpPr>
        <p:grpSpPr>
          <a:xfrm>
            <a:off x="9839473" y="7557279"/>
            <a:ext cx="4757851" cy="1507289"/>
            <a:chOff x="0" y="0"/>
            <a:chExt cx="6343801" cy="2009718"/>
          </a:xfrm>
        </p:grpSpPr>
        <p:sp>
          <p:nvSpPr>
            <p:cNvPr id="19" name="TextBox 19"/>
            <p:cNvSpPr txBox="1"/>
            <p:nvPr/>
          </p:nvSpPr>
          <p:spPr>
            <a:xfrm>
              <a:off x="0" y="1186846"/>
              <a:ext cx="6343801" cy="846579"/>
            </a:xfrm>
            <a:prstGeom prst="rect">
              <a:avLst/>
            </a:prstGeom>
          </p:spPr>
          <p:txBody>
            <a:bodyPr lIns="0" tIns="0" rIns="0" bIns="0" rtlCol="0" anchor="t">
              <a:spAutoFit/>
            </a:bodyPr>
            <a:lstStyle/>
            <a:p>
              <a:pPr algn="ctr">
                <a:lnSpc>
                  <a:spcPts val="5199"/>
                </a:lnSpc>
              </a:pPr>
              <a:endParaRPr/>
            </a:p>
          </p:txBody>
        </p:sp>
        <p:sp>
          <p:nvSpPr>
            <p:cNvPr id="20" name="TextBox 20"/>
            <p:cNvSpPr txBox="1"/>
            <p:nvPr/>
          </p:nvSpPr>
          <p:spPr>
            <a:xfrm>
              <a:off x="0" y="-38100"/>
              <a:ext cx="6343801" cy="846579"/>
            </a:xfrm>
            <a:prstGeom prst="rect">
              <a:avLst/>
            </a:prstGeom>
          </p:spPr>
          <p:txBody>
            <a:bodyPr lIns="0" tIns="0" rIns="0" bIns="0" rtlCol="0" anchor="t">
              <a:spAutoFit/>
            </a:bodyPr>
            <a:lstStyle/>
            <a:p>
              <a:pPr algn="ctr">
                <a:lnSpc>
                  <a:spcPts val="5199"/>
                </a:lnSpc>
              </a:pPr>
              <a:r>
                <a:rPr lang="en-US" sz="3999">
                  <a:solidFill>
                    <a:srgbClr val="000000"/>
                  </a:solidFill>
                  <a:latin typeface="Baloo"/>
                  <a:ea typeface="Baloo"/>
                  <a:cs typeface="Baloo"/>
                  <a:sym typeface="Baloo"/>
                </a:rPr>
                <a:t>Phạm vi nghiên cứu</a:t>
              </a:r>
            </a:p>
          </p:txBody>
        </p:sp>
      </p:grpSp>
      <p:sp>
        <p:nvSpPr>
          <p:cNvPr id="21" name="TextBox 21"/>
          <p:cNvSpPr txBox="1"/>
          <p:nvPr/>
        </p:nvSpPr>
        <p:spPr>
          <a:xfrm>
            <a:off x="17663392" y="9610909"/>
            <a:ext cx="256326" cy="476151"/>
          </a:xfrm>
          <a:prstGeom prst="rect">
            <a:avLst/>
          </a:prstGeom>
        </p:spPr>
        <p:txBody>
          <a:bodyPr lIns="0" tIns="0" rIns="0" bIns="0" rtlCol="0" anchor="t">
            <a:spAutoFit/>
          </a:bodyPr>
          <a:lstStyle/>
          <a:p>
            <a:pPr algn="l">
              <a:lnSpc>
                <a:spcPts val="3899"/>
              </a:lnSpc>
            </a:pPr>
            <a:r>
              <a:rPr lang="en-US" sz="2999">
                <a:solidFill>
                  <a:srgbClr val="FFFAEF"/>
                </a:solidFill>
                <a:latin typeface="Baloo"/>
                <a:ea typeface="Baloo"/>
                <a:cs typeface="Baloo"/>
                <a:sym typeface="Baloo"/>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781681">
            <a:off x="3731731" y="4683918"/>
            <a:ext cx="9133702" cy="8617511"/>
          </a:xfrm>
          <a:prstGeom prst="rect">
            <a:avLst/>
          </a:prstGeom>
        </p:spPr>
      </p:pic>
      <p:grpSp>
        <p:nvGrpSpPr>
          <p:cNvPr id="3" name="Group 3"/>
          <p:cNvGrpSpPr/>
          <p:nvPr/>
        </p:nvGrpSpPr>
        <p:grpSpPr>
          <a:xfrm>
            <a:off x="7638163" y="2183895"/>
            <a:ext cx="9621137" cy="2959605"/>
            <a:chOff x="0" y="0"/>
            <a:chExt cx="12828182" cy="3946140"/>
          </a:xfrm>
        </p:grpSpPr>
        <p:grpSp>
          <p:nvGrpSpPr>
            <p:cNvPr id="4" name="Group 4"/>
            <p:cNvGrpSpPr/>
            <p:nvPr/>
          </p:nvGrpSpPr>
          <p:grpSpPr>
            <a:xfrm>
              <a:off x="0" y="0"/>
              <a:ext cx="12828182" cy="3946140"/>
              <a:chOff x="0" y="0"/>
              <a:chExt cx="4558534" cy="1402273"/>
            </a:xfrm>
          </p:grpSpPr>
          <p:sp>
            <p:nvSpPr>
              <p:cNvPr id="5" name="Freeform 5"/>
              <p:cNvSpPr/>
              <p:nvPr/>
            </p:nvSpPr>
            <p:spPr>
              <a:xfrm>
                <a:off x="0" y="0"/>
                <a:ext cx="4558534" cy="1402273"/>
              </a:xfrm>
              <a:custGeom>
                <a:avLst/>
                <a:gdLst/>
                <a:ahLst/>
                <a:cxnLst/>
                <a:rect l="l" t="t" r="r" b="b"/>
                <a:pathLst>
                  <a:path w="4558534" h="1402273">
                    <a:moveTo>
                      <a:pt x="4434074" y="1402273"/>
                    </a:moveTo>
                    <a:lnTo>
                      <a:pt x="124460" y="1402273"/>
                    </a:lnTo>
                    <a:cubicBezTo>
                      <a:pt x="55880" y="1402273"/>
                      <a:pt x="0" y="1346393"/>
                      <a:pt x="0" y="1277813"/>
                    </a:cubicBezTo>
                    <a:lnTo>
                      <a:pt x="0" y="124460"/>
                    </a:lnTo>
                    <a:cubicBezTo>
                      <a:pt x="0" y="55880"/>
                      <a:pt x="55880" y="0"/>
                      <a:pt x="124460" y="0"/>
                    </a:cubicBezTo>
                    <a:lnTo>
                      <a:pt x="4434074" y="0"/>
                    </a:lnTo>
                    <a:cubicBezTo>
                      <a:pt x="4502653" y="0"/>
                      <a:pt x="4558534" y="55880"/>
                      <a:pt x="4558534" y="124460"/>
                    </a:cubicBezTo>
                    <a:lnTo>
                      <a:pt x="4558534" y="1277813"/>
                    </a:lnTo>
                    <a:cubicBezTo>
                      <a:pt x="4558534" y="1346393"/>
                      <a:pt x="4502653" y="1402273"/>
                      <a:pt x="4434074" y="1402273"/>
                    </a:cubicBezTo>
                    <a:close/>
                  </a:path>
                </a:pathLst>
              </a:custGeom>
              <a:solidFill>
                <a:srgbClr val="ECCACD"/>
              </a:solidFill>
            </p:spPr>
          </p:sp>
        </p:grpSp>
        <p:sp>
          <p:nvSpPr>
            <p:cNvPr id="6" name="TextBox 6"/>
            <p:cNvSpPr txBox="1"/>
            <p:nvPr/>
          </p:nvSpPr>
          <p:spPr>
            <a:xfrm>
              <a:off x="829519" y="259398"/>
              <a:ext cx="10929627" cy="764496"/>
            </a:xfrm>
            <a:prstGeom prst="rect">
              <a:avLst/>
            </a:prstGeom>
          </p:spPr>
          <p:txBody>
            <a:bodyPr lIns="0" tIns="0" rIns="0" bIns="0" rtlCol="0" anchor="t">
              <a:spAutoFit/>
            </a:bodyPr>
            <a:lstStyle/>
            <a:p>
              <a:pPr algn="l">
                <a:lnSpc>
                  <a:spcPts val="4680"/>
                </a:lnSpc>
              </a:pPr>
              <a:r>
                <a:rPr lang="en-US" sz="3600">
                  <a:solidFill>
                    <a:srgbClr val="000000"/>
                  </a:solidFill>
                  <a:latin typeface="Baloo"/>
                  <a:ea typeface="Baloo"/>
                  <a:cs typeface="Baloo"/>
                  <a:sym typeface="Baloo"/>
                </a:rPr>
                <a:t>1- Áp lực cuộc sống hiện đại</a:t>
              </a:r>
            </a:p>
          </p:txBody>
        </p:sp>
        <p:sp>
          <p:nvSpPr>
            <p:cNvPr id="7" name="TextBox 7"/>
            <p:cNvSpPr txBox="1"/>
            <p:nvPr/>
          </p:nvSpPr>
          <p:spPr>
            <a:xfrm>
              <a:off x="829519" y="1324542"/>
              <a:ext cx="11438820" cy="2264833"/>
            </a:xfrm>
            <a:prstGeom prst="rect">
              <a:avLst/>
            </a:prstGeom>
          </p:spPr>
          <p:txBody>
            <a:bodyPr lIns="0" tIns="0" rIns="0" bIns="0" rtlCol="0" anchor="t">
              <a:spAutoFit/>
            </a:bodyPr>
            <a:lstStyle/>
            <a:p>
              <a:pPr algn="l">
                <a:lnSpc>
                  <a:spcPts val="4550"/>
                </a:lnSpc>
              </a:pPr>
              <a:r>
                <a:rPr lang="en-US" sz="3500">
                  <a:solidFill>
                    <a:srgbClr val="000000"/>
                  </a:solidFill>
                  <a:latin typeface="Clear Sans"/>
                  <a:ea typeface="Clear Sans"/>
                  <a:cs typeface="Clear Sans"/>
                  <a:sym typeface="Clear Sans"/>
                </a:rPr>
                <a:t>Áp lực học tập và công việc khiến việc duy trì thói quen lành mạnh gặp nhiều khó khăn.</a:t>
              </a:r>
            </a:p>
          </p:txBody>
        </p:sp>
      </p:grpSp>
      <p:sp>
        <p:nvSpPr>
          <p:cNvPr id="8" name="Freeform 8"/>
          <p:cNvSpPr/>
          <p:nvPr/>
        </p:nvSpPr>
        <p:spPr>
          <a:xfrm rot="-4031603">
            <a:off x="31100" y="-2914155"/>
            <a:ext cx="4941951" cy="5807849"/>
          </a:xfrm>
          <a:custGeom>
            <a:avLst/>
            <a:gdLst/>
            <a:ahLst/>
            <a:cxnLst/>
            <a:rect l="l" t="t" r="r" b="b"/>
            <a:pathLst>
              <a:path w="4941951" h="5807849">
                <a:moveTo>
                  <a:pt x="0" y="0"/>
                </a:moveTo>
                <a:lnTo>
                  <a:pt x="4941952" y="0"/>
                </a:lnTo>
                <a:lnTo>
                  <a:pt x="4941952" y="5807848"/>
                </a:lnTo>
                <a:lnTo>
                  <a:pt x="0" y="5807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700824" y="2930794"/>
            <a:ext cx="7908208" cy="5268844"/>
          </a:xfrm>
          <a:custGeom>
            <a:avLst/>
            <a:gdLst/>
            <a:ahLst/>
            <a:cxnLst/>
            <a:rect l="l" t="t" r="r" b="b"/>
            <a:pathLst>
              <a:path w="7908208" h="5268844">
                <a:moveTo>
                  <a:pt x="0" y="0"/>
                </a:moveTo>
                <a:lnTo>
                  <a:pt x="7908208" y="0"/>
                </a:lnTo>
                <a:lnTo>
                  <a:pt x="7908208" y="5268843"/>
                </a:lnTo>
                <a:lnTo>
                  <a:pt x="0" y="5268843"/>
                </a:lnTo>
                <a:lnTo>
                  <a:pt x="0" y="0"/>
                </a:lnTo>
                <a:close/>
              </a:path>
            </a:pathLst>
          </a:custGeom>
          <a:blipFill>
            <a:blip r:embed="rId5"/>
            <a:stretch>
              <a:fillRect/>
            </a:stretch>
          </a:blipFill>
        </p:spPr>
      </p:sp>
      <p:sp>
        <p:nvSpPr>
          <p:cNvPr id="10" name="Freeform 10"/>
          <p:cNvSpPr/>
          <p:nvPr/>
        </p:nvSpPr>
        <p:spPr>
          <a:xfrm>
            <a:off x="9430909" y="4385963"/>
            <a:ext cx="8857091" cy="5901037"/>
          </a:xfrm>
          <a:custGeom>
            <a:avLst/>
            <a:gdLst/>
            <a:ahLst/>
            <a:cxnLst/>
            <a:rect l="l" t="t" r="r" b="b"/>
            <a:pathLst>
              <a:path w="8857091" h="5901037">
                <a:moveTo>
                  <a:pt x="0" y="0"/>
                </a:moveTo>
                <a:lnTo>
                  <a:pt x="8857091" y="0"/>
                </a:lnTo>
                <a:lnTo>
                  <a:pt x="8857091" y="5901037"/>
                </a:lnTo>
                <a:lnTo>
                  <a:pt x="0" y="5901037"/>
                </a:lnTo>
                <a:lnTo>
                  <a:pt x="0" y="0"/>
                </a:lnTo>
                <a:close/>
              </a:path>
            </a:pathLst>
          </a:custGeom>
          <a:blipFill>
            <a:blip r:embed="rId6"/>
            <a:stretch>
              <a:fillRect/>
            </a:stretch>
          </a:blipFill>
        </p:spPr>
      </p:sp>
      <p:sp>
        <p:nvSpPr>
          <p:cNvPr id="11" name="Freeform 11"/>
          <p:cNvSpPr/>
          <p:nvPr/>
        </p:nvSpPr>
        <p:spPr>
          <a:xfrm>
            <a:off x="10457116" y="-10231"/>
            <a:ext cx="4934181" cy="1587162"/>
          </a:xfrm>
          <a:custGeom>
            <a:avLst/>
            <a:gdLst/>
            <a:ahLst/>
            <a:cxnLst/>
            <a:rect l="l" t="t" r="r" b="b"/>
            <a:pathLst>
              <a:path w="4934181" h="1587162">
                <a:moveTo>
                  <a:pt x="0" y="0"/>
                </a:moveTo>
                <a:lnTo>
                  <a:pt x="4934181" y="0"/>
                </a:lnTo>
                <a:lnTo>
                  <a:pt x="4934181" y="1587162"/>
                </a:lnTo>
                <a:lnTo>
                  <a:pt x="0" y="15871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200235" y="342933"/>
            <a:ext cx="5417703" cy="685767"/>
          </a:xfrm>
          <a:prstGeom prst="rect">
            <a:avLst/>
          </a:prstGeom>
        </p:spPr>
        <p:txBody>
          <a:bodyPr lIns="0" tIns="0" rIns="0" bIns="0" rtlCol="0" anchor="t">
            <a:spAutoFit/>
          </a:bodyPr>
          <a:lstStyle/>
          <a:p>
            <a:pPr algn="l">
              <a:lnSpc>
                <a:spcPts val="5400"/>
              </a:lnSpc>
            </a:pPr>
            <a:r>
              <a:rPr lang="en-US" sz="4500">
                <a:solidFill>
                  <a:srgbClr val="FEFEFE"/>
                </a:solidFill>
                <a:latin typeface="Baloo"/>
                <a:ea typeface="Baloo"/>
                <a:cs typeface="Baloo"/>
                <a:sym typeface="Baloo"/>
              </a:rPr>
              <a:t>Lí do chọn đề tài</a:t>
            </a:r>
          </a:p>
        </p:txBody>
      </p:sp>
      <p:sp>
        <p:nvSpPr>
          <p:cNvPr id="13" name="TextBox 13"/>
          <p:cNvSpPr txBox="1"/>
          <p:nvPr/>
        </p:nvSpPr>
        <p:spPr>
          <a:xfrm>
            <a:off x="17663392" y="9610909"/>
            <a:ext cx="256326"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3</a:t>
            </a:r>
          </a:p>
        </p:txBody>
      </p:sp>
      <p:sp>
        <p:nvSpPr>
          <p:cNvPr id="14" name="TextBox 14"/>
          <p:cNvSpPr txBox="1"/>
          <p:nvPr/>
        </p:nvSpPr>
        <p:spPr>
          <a:xfrm>
            <a:off x="11679577" y="342933"/>
            <a:ext cx="2489260" cy="923892"/>
          </a:xfrm>
          <a:prstGeom prst="rect">
            <a:avLst/>
          </a:prstGeom>
        </p:spPr>
        <p:txBody>
          <a:bodyPr lIns="0" tIns="0" rIns="0" bIns="0" rtlCol="0" anchor="t">
            <a:spAutoFit/>
          </a:bodyPr>
          <a:lstStyle/>
          <a:p>
            <a:pPr algn="l">
              <a:lnSpc>
                <a:spcPts val="7319"/>
              </a:lnSpc>
            </a:pPr>
            <a:r>
              <a:rPr lang="en-US" sz="6099">
                <a:solidFill>
                  <a:srgbClr val="010101"/>
                </a:solidFill>
                <a:latin typeface="Baloo"/>
                <a:ea typeface="Baloo"/>
                <a:cs typeface="Baloo"/>
                <a:sym typeface="Baloo"/>
              </a:rPr>
              <a:t>3 LÍ DO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781681">
            <a:off x="3731731" y="4683918"/>
            <a:ext cx="9133702" cy="8617511"/>
          </a:xfrm>
          <a:prstGeom prst="rect">
            <a:avLst/>
          </a:prstGeom>
        </p:spPr>
      </p:pic>
      <p:grpSp>
        <p:nvGrpSpPr>
          <p:cNvPr id="3" name="Group 3"/>
          <p:cNvGrpSpPr/>
          <p:nvPr/>
        </p:nvGrpSpPr>
        <p:grpSpPr>
          <a:xfrm>
            <a:off x="8298582" y="2079793"/>
            <a:ext cx="9621137" cy="2388105"/>
            <a:chOff x="0" y="0"/>
            <a:chExt cx="12828182" cy="3184140"/>
          </a:xfrm>
        </p:grpSpPr>
        <p:grpSp>
          <p:nvGrpSpPr>
            <p:cNvPr id="4" name="Group 4"/>
            <p:cNvGrpSpPr/>
            <p:nvPr/>
          </p:nvGrpSpPr>
          <p:grpSpPr>
            <a:xfrm>
              <a:off x="0" y="0"/>
              <a:ext cx="12828182" cy="3184140"/>
              <a:chOff x="0" y="0"/>
              <a:chExt cx="4558534" cy="1131494"/>
            </a:xfrm>
          </p:grpSpPr>
          <p:sp>
            <p:nvSpPr>
              <p:cNvPr id="5" name="Freeform 5"/>
              <p:cNvSpPr/>
              <p:nvPr/>
            </p:nvSpPr>
            <p:spPr>
              <a:xfrm>
                <a:off x="0" y="0"/>
                <a:ext cx="4558534" cy="1131494"/>
              </a:xfrm>
              <a:custGeom>
                <a:avLst/>
                <a:gdLst/>
                <a:ahLst/>
                <a:cxnLst/>
                <a:rect l="l" t="t" r="r" b="b"/>
                <a:pathLst>
                  <a:path w="4558534" h="1131494">
                    <a:moveTo>
                      <a:pt x="4434074" y="1131494"/>
                    </a:moveTo>
                    <a:lnTo>
                      <a:pt x="124460" y="1131494"/>
                    </a:lnTo>
                    <a:cubicBezTo>
                      <a:pt x="55880" y="1131494"/>
                      <a:pt x="0" y="1075614"/>
                      <a:pt x="0" y="1007034"/>
                    </a:cubicBezTo>
                    <a:lnTo>
                      <a:pt x="0" y="124460"/>
                    </a:lnTo>
                    <a:cubicBezTo>
                      <a:pt x="0" y="55880"/>
                      <a:pt x="55880" y="0"/>
                      <a:pt x="124460" y="0"/>
                    </a:cubicBezTo>
                    <a:lnTo>
                      <a:pt x="4434074" y="0"/>
                    </a:lnTo>
                    <a:cubicBezTo>
                      <a:pt x="4502653" y="0"/>
                      <a:pt x="4558534" y="55880"/>
                      <a:pt x="4558534" y="124460"/>
                    </a:cubicBezTo>
                    <a:lnTo>
                      <a:pt x="4558534" y="1007034"/>
                    </a:lnTo>
                    <a:cubicBezTo>
                      <a:pt x="4558534" y="1075614"/>
                      <a:pt x="4502653" y="1131494"/>
                      <a:pt x="4434074" y="1131494"/>
                    </a:cubicBezTo>
                    <a:close/>
                  </a:path>
                </a:pathLst>
              </a:custGeom>
              <a:solidFill>
                <a:srgbClr val="ECCACD"/>
              </a:solidFill>
            </p:spPr>
          </p:sp>
        </p:grpSp>
        <p:sp>
          <p:nvSpPr>
            <p:cNvPr id="6" name="TextBox 6"/>
            <p:cNvSpPr txBox="1"/>
            <p:nvPr/>
          </p:nvSpPr>
          <p:spPr>
            <a:xfrm>
              <a:off x="829519" y="259398"/>
              <a:ext cx="10929627" cy="764496"/>
            </a:xfrm>
            <a:prstGeom prst="rect">
              <a:avLst/>
            </a:prstGeom>
          </p:spPr>
          <p:txBody>
            <a:bodyPr lIns="0" tIns="0" rIns="0" bIns="0" rtlCol="0" anchor="t">
              <a:spAutoFit/>
            </a:bodyPr>
            <a:lstStyle/>
            <a:p>
              <a:pPr algn="l">
                <a:lnSpc>
                  <a:spcPts val="4680"/>
                </a:lnSpc>
              </a:pPr>
              <a:r>
                <a:rPr lang="en-US" sz="3600">
                  <a:solidFill>
                    <a:srgbClr val="000000"/>
                  </a:solidFill>
                  <a:latin typeface="Baloo"/>
                  <a:ea typeface="Baloo"/>
                  <a:cs typeface="Baloo"/>
                  <a:sym typeface="Baloo"/>
                </a:rPr>
                <a:t>2-Thiếu công cụ hỗ trợ hiệu quả</a:t>
              </a:r>
            </a:p>
          </p:txBody>
        </p:sp>
        <p:sp>
          <p:nvSpPr>
            <p:cNvPr id="7" name="TextBox 7"/>
            <p:cNvSpPr txBox="1"/>
            <p:nvPr/>
          </p:nvSpPr>
          <p:spPr>
            <a:xfrm>
              <a:off x="829519" y="1324542"/>
              <a:ext cx="11438820" cy="1502833"/>
            </a:xfrm>
            <a:prstGeom prst="rect">
              <a:avLst/>
            </a:prstGeom>
          </p:spPr>
          <p:txBody>
            <a:bodyPr lIns="0" tIns="0" rIns="0" bIns="0" rtlCol="0" anchor="t">
              <a:spAutoFit/>
            </a:bodyPr>
            <a:lstStyle/>
            <a:p>
              <a:pPr algn="l">
                <a:lnSpc>
                  <a:spcPts val="4550"/>
                </a:lnSpc>
              </a:pPr>
              <a:r>
                <a:rPr lang="en-US" sz="3500">
                  <a:solidFill>
                    <a:srgbClr val="000000"/>
                  </a:solidFill>
                  <a:latin typeface="Clear Sans"/>
                  <a:ea typeface="Clear Sans"/>
                  <a:cs typeface="Clear Sans"/>
                  <a:sym typeface="Clear Sans"/>
                </a:rPr>
                <a:t>Nhiều người thiếu công cụ theo dõi và nhắc nhở nên dễ bỏ cuộc.</a:t>
              </a:r>
            </a:p>
          </p:txBody>
        </p:sp>
      </p:grpSp>
      <p:sp>
        <p:nvSpPr>
          <p:cNvPr id="8" name="Freeform 8"/>
          <p:cNvSpPr/>
          <p:nvPr/>
        </p:nvSpPr>
        <p:spPr>
          <a:xfrm rot="-3710980">
            <a:off x="31100" y="-2914155"/>
            <a:ext cx="4941951" cy="5807849"/>
          </a:xfrm>
          <a:custGeom>
            <a:avLst/>
            <a:gdLst/>
            <a:ahLst/>
            <a:cxnLst/>
            <a:rect l="l" t="t" r="r" b="b"/>
            <a:pathLst>
              <a:path w="4941951" h="5807849">
                <a:moveTo>
                  <a:pt x="0" y="0"/>
                </a:moveTo>
                <a:lnTo>
                  <a:pt x="4941952" y="0"/>
                </a:lnTo>
                <a:lnTo>
                  <a:pt x="4941952" y="5807848"/>
                </a:lnTo>
                <a:lnTo>
                  <a:pt x="0" y="5807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720538" y="2408094"/>
            <a:ext cx="9864538" cy="6584579"/>
          </a:xfrm>
          <a:custGeom>
            <a:avLst/>
            <a:gdLst/>
            <a:ahLst/>
            <a:cxnLst/>
            <a:rect l="l" t="t" r="r" b="b"/>
            <a:pathLst>
              <a:path w="9864538" h="6584579">
                <a:moveTo>
                  <a:pt x="0" y="0"/>
                </a:moveTo>
                <a:lnTo>
                  <a:pt x="9864538" y="0"/>
                </a:lnTo>
                <a:lnTo>
                  <a:pt x="9864538" y="6584579"/>
                </a:lnTo>
                <a:lnTo>
                  <a:pt x="0" y="6584579"/>
                </a:lnTo>
                <a:lnTo>
                  <a:pt x="0" y="0"/>
                </a:lnTo>
                <a:close/>
              </a:path>
            </a:pathLst>
          </a:custGeom>
          <a:blipFill>
            <a:blip r:embed="rId5"/>
            <a:stretch>
              <a:fillRect/>
            </a:stretch>
          </a:blipFill>
        </p:spPr>
      </p:sp>
      <p:sp>
        <p:nvSpPr>
          <p:cNvPr id="10" name="Freeform 10"/>
          <p:cNvSpPr/>
          <p:nvPr/>
        </p:nvSpPr>
        <p:spPr>
          <a:xfrm>
            <a:off x="9566678" y="4844726"/>
            <a:ext cx="7518420" cy="5018546"/>
          </a:xfrm>
          <a:custGeom>
            <a:avLst/>
            <a:gdLst/>
            <a:ahLst/>
            <a:cxnLst/>
            <a:rect l="l" t="t" r="r" b="b"/>
            <a:pathLst>
              <a:path w="7518420" h="5018546">
                <a:moveTo>
                  <a:pt x="0" y="0"/>
                </a:moveTo>
                <a:lnTo>
                  <a:pt x="7518420" y="0"/>
                </a:lnTo>
                <a:lnTo>
                  <a:pt x="7518420" y="5018546"/>
                </a:lnTo>
                <a:lnTo>
                  <a:pt x="0" y="5018546"/>
                </a:lnTo>
                <a:lnTo>
                  <a:pt x="0" y="0"/>
                </a:lnTo>
                <a:close/>
              </a:path>
            </a:pathLst>
          </a:custGeom>
          <a:blipFill>
            <a:blip r:embed="rId6"/>
            <a:stretch>
              <a:fillRect/>
            </a:stretch>
          </a:blipFill>
        </p:spPr>
      </p:sp>
      <p:sp>
        <p:nvSpPr>
          <p:cNvPr id="11" name="TextBox 11"/>
          <p:cNvSpPr txBox="1"/>
          <p:nvPr/>
        </p:nvSpPr>
        <p:spPr>
          <a:xfrm>
            <a:off x="200235" y="342933"/>
            <a:ext cx="5417703" cy="685767"/>
          </a:xfrm>
          <a:prstGeom prst="rect">
            <a:avLst/>
          </a:prstGeom>
        </p:spPr>
        <p:txBody>
          <a:bodyPr lIns="0" tIns="0" rIns="0" bIns="0" rtlCol="0" anchor="t">
            <a:spAutoFit/>
          </a:bodyPr>
          <a:lstStyle/>
          <a:p>
            <a:pPr algn="l">
              <a:lnSpc>
                <a:spcPts val="5400"/>
              </a:lnSpc>
            </a:pPr>
            <a:r>
              <a:rPr lang="en-US" sz="4500">
                <a:solidFill>
                  <a:srgbClr val="FEFEFE"/>
                </a:solidFill>
                <a:latin typeface="Baloo"/>
                <a:ea typeface="Baloo"/>
                <a:cs typeface="Baloo"/>
                <a:sym typeface="Baloo"/>
              </a:rPr>
              <a:t>Lí do chọn đề tài</a:t>
            </a:r>
          </a:p>
        </p:txBody>
      </p:sp>
      <p:sp>
        <p:nvSpPr>
          <p:cNvPr id="12" name="TextBox 12"/>
          <p:cNvSpPr txBox="1"/>
          <p:nvPr/>
        </p:nvSpPr>
        <p:spPr>
          <a:xfrm>
            <a:off x="17663392" y="9610909"/>
            <a:ext cx="256326"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781681">
            <a:off x="3731731" y="4683918"/>
            <a:ext cx="9133702" cy="8617511"/>
          </a:xfrm>
          <a:prstGeom prst="rect">
            <a:avLst/>
          </a:prstGeom>
        </p:spPr>
      </p:pic>
      <p:grpSp>
        <p:nvGrpSpPr>
          <p:cNvPr id="3" name="Group 3"/>
          <p:cNvGrpSpPr/>
          <p:nvPr/>
        </p:nvGrpSpPr>
        <p:grpSpPr>
          <a:xfrm>
            <a:off x="200235" y="2079793"/>
            <a:ext cx="9566381" cy="2388105"/>
            <a:chOff x="0" y="0"/>
            <a:chExt cx="12755175" cy="3184140"/>
          </a:xfrm>
        </p:grpSpPr>
        <p:grpSp>
          <p:nvGrpSpPr>
            <p:cNvPr id="4" name="Group 4"/>
            <p:cNvGrpSpPr/>
            <p:nvPr/>
          </p:nvGrpSpPr>
          <p:grpSpPr>
            <a:xfrm>
              <a:off x="0" y="0"/>
              <a:ext cx="12755175" cy="3184140"/>
              <a:chOff x="0" y="0"/>
              <a:chExt cx="4532590" cy="1131494"/>
            </a:xfrm>
          </p:grpSpPr>
          <p:sp>
            <p:nvSpPr>
              <p:cNvPr id="5" name="Freeform 5"/>
              <p:cNvSpPr/>
              <p:nvPr/>
            </p:nvSpPr>
            <p:spPr>
              <a:xfrm>
                <a:off x="0" y="0"/>
                <a:ext cx="4532590" cy="1131494"/>
              </a:xfrm>
              <a:custGeom>
                <a:avLst/>
                <a:gdLst/>
                <a:ahLst/>
                <a:cxnLst/>
                <a:rect l="l" t="t" r="r" b="b"/>
                <a:pathLst>
                  <a:path w="4532590" h="1131494">
                    <a:moveTo>
                      <a:pt x="4408130" y="1131494"/>
                    </a:moveTo>
                    <a:lnTo>
                      <a:pt x="124460" y="1131494"/>
                    </a:lnTo>
                    <a:cubicBezTo>
                      <a:pt x="55880" y="1131494"/>
                      <a:pt x="0" y="1075614"/>
                      <a:pt x="0" y="1007034"/>
                    </a:cubicBezTo>
                    <a:lnTo>
                      <a:pt x="0" y="124460"/>
                    </a:lnTo>
                    <a:cubicBezTo>
                      <a:pt x="0" y="55880"/>
                      <a:pt x="55880" y="0"/>
                      <a:pt x="124460" y="0"/>
                    </a:cubicBezTo>
                    <a:lnTo>
                      <a:pt x="4408130" y="0"/>
                    </a:lnTo>
                    <a:cubicBezTo>
                      <a:pt x="4476710" y="0"/>
                      <a:pt x="4532590" y="55880"/>
                      <a:pt x="4532590" y="124460"/>
                    </a:cubicBezTo>
                    <a:lnTo>
                      <a:pt x="4532590" y="1007034"/>
                    </a:lnTo>
                    <a:cubicBezTo>
                      <a:pt x="4532590" y="1075614"/>
                      <a:pt x="4476710" y="1131494"/>
                      <a:pt x="4408130" y="1131494"/>
                    </a:cubicBezTo>
                    <a:close/>
                  </a:path>
                </a:pathLst>
              </a:custGeom>
              <a:solidFill>
                <a:srgbClr val="ECCACD"/>
              </a:solidFill>
            </p:spPr>
          </p:sp>
        </p:grpSp>
        <p:sp>
          <p:nvSpPr>
            <p:cNvPr id="6" name="TextBox 6"/>
            <p:cNvSpPr txBox="1"/>
            <p:nvPr/>
          </p:nvSpPr>
          <p:spPr>
            <a:xfrm>
              <a:off x="824798" y="259398"/>
              <a:ext cx="10867424" cy="764496"/>
            </a:xfrm>
            <a:prstGeom prst="rect">
              <a:avLst/>
            </a:prstGeom>
          </p:spPr>
          <p:txBody>
            <a:bodyPr lIns="0" tIns="0" rIns="0" bIns="0" rtlCol="0" anchor="t">
              <a:spAutoFit/>
            </a:bodyPr>
            <a:lstStyle/>
            <a:p>
              <a:pPr algn="l">
                <a:lnSpc>
                  <a:spcPts val="4680"/>
                </a:lnSpc>
              </a:pPr>
              <a:r>
                <a:rPr lang="en-US" sz="3600">
                  <a:solidFill>
                    <a:srgbClr val="000000"/>
                  </a:solidFill>
                  <a:latin typeface="Baloo"/>
                  <a:ea typeface="Baloo"/>
                  <a:cs typeface="Baloo"/>
                  <a:sym typeface="Baloo"/>
                </a:rPr>
                <a:t>3-Nhu cầu ứng dụng hỗ trợ thói quen</a:t>
              </a:r>
            </a:p>
          </p:txBody>
        </p:sp>
        <p:sp>
          <p:nvSpPr>
            <p:cNvPr id="7" name="TextBox 7"/>
            <p:cNvSpPr txBox="1"/>
            <p:nvPr/>
          </p:nvSpPr>
          <p:spPr>
            <a:xfrm>
              <a:off x="824798" y="1324542"/>
              <a:ext cx="11373719" cy="1502833"/>
            </a:xfrm>
            <a:prstGeom prst="rect">
              <a:avLst/>
            </a:prstGeom>
          </p:spPr>
          <p:txBody>
            <a:bodyPr lIns="0" tIns="0" rIns="0" bIns="0" rtlCol="0" anchor="t">
              <a:spAutoFit/>
            </a:bodyPr>
            <a:lstStyle/>
            <a:p>
              <a:pPr algn="l">
                <a:lnSpc>
                  <a:spcPts val="4550"/>
                </a:lnSpc>
              </a:pPr>
              <a:r>
                <a:rPr lang="en-US" sz="3500">
                  <a:solidFill>
                    <a:srgbClr val="000000"/>
                  </a:solidFill>
                  <a:latin typeface="Clear Sans"/>
                  <a:ea typeface="Clear Sans"/>
                  <a:cs typeface="Clear Sans"/>
                  <a:sym typeface="Clear Sans"/>
                </a:rPr>
                <a:t>Nhằm xây dựng ứng dụng web hỗ trợ hình thành và duy trì các thói quen tích cực.</a:t>
              </a:r>
            </a:p>
          </p:txBody>
        </p:sp>
      </p:grpSp>
      <p:sp>
        <p:nvSpPr>
          <p:cNvPr id="8" name="Freeform 8"/>
          <p:cNvSpPr/>
          <p:nvPr/>
        </p:nvSpPr>
        <p:spPr>
          <a:xfrm rot="-3710980">
            <a:off x="31100" y="-2914155"/>
            <a:ext cx="4941951" cy="5807849"/>
          </a:xfrm>
          <a:custGeom>
            <a:avLst/>
            <a:gdLst/>
            <a:ahLst/>
            <a:cxnLst/>
            <a:rect l="l" t="t" r="r" b="b"/>
            <a:pathLst>
              <a:path w="4941951" h="5807849">
                <a:moveTo>
                  <a:pt x="0" y="0"/>
                </a:moveTo>
                <a:lnTo>
                  <a:pt x="4941952" y="0"/>
                </a:lnTo>
                <a:lnTo>
                  <a:pt x="4941952" y="5807848"/>
                </a:lnTo>
                <a:lnTo>
                  <a:pt x="0" y="5807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9" name="Picture 9"/>
          <p:cNvPicPr>
            <a:picLocks noChangeAspect="1"/>
          </p:cNvPicPr>
          <p:nvPr/>
        </p:nvPicPr>
        <p:blipFill>
          <a:blip r:embed="rId5"/>
          <a:srcRect/>
          <a:stretch>
            <a:fillRect/>
          </a:stretch>
        </p:blipFill>
        <p:spPr>
          <a:xfrm>
            <a:off x="4983426" y="1857460"/>
            <a:ext cx="14630400" cy="8229600"/>
          </a:xfrm>
          <a:prstGeom prst="rect">
            <a:avLst/>
          </a:prstGeom>
        </p:spPr>
      </p:pic>
      <p:sp>
        <p:nvSpPr>
          <p:cNvPr id="10" name="TextBox 10"/>
          <p:cNvSpPr txBox="1"/>
          <p:nvPr/>
        </p:nvSpPr>
        <p:spPr>
          <a:xfrm>
            <a:off x="200235" y="342933"/>
            <a:ext cx="5417703" cy="685767"/>
          </a:xfrm>
          <a:prstGeom prst="rect">
            <a:avLst/>
          </a:prstGeom>
        </p:spPr>
        <p:txBody>
          <a:bodyPr lIns="0" tIns="0" rIns="0" bIns="0" rtlCol="0" anchor="t">
            <a:spAutoFit/>
          </a:bodyPr>
          <a:lstStyle/>
          <a:p>
            <a:pPr algn="l">
              <a:lnSpc>
                <a:spcPts val="5400"/>
              </a:lnSpc>
            </a:pPr>
            <a:r>
              <a:rPr lang="en-US" sz="4500">
                <a:solidFill>
                  <a:srgbClr val="FEFEFE"/>
                </a:solidFill>
                <a:latin typeface="Baloo"/>
                <a:ea typeface="Baloo"/>
                <a:cs typeface="Baloo"/>
                <a:sym typeface="Baloo"/>
              </a:rPr>
              <a:t>Lí do chọn đề tài</a:t>
            </a:r>
          </a:p>
        </p:txBody>
      </p:sp>
      <p:sp>
        <p:nvSpPr>
          <p:cNvPr id="11" name="TextBox 11"/>
          <p:cNvSpPr txBox="1"/>
          <p:nvPr/>
        </p:nvSpPr>
        <p:spPr>
          <a:xfrm>
            <a:off x="17663392" y="9610909"/>
            <a:ext cx="256326"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rot="-9781681">
            <a:off x="3731731" y="4683918"/>
            <a:ext cx="9133702" cy="8617511"/>
          </a:xfrm>
          <a:prstGeom prst="rect">
            <a:avLst/>
          </a:prstGeom>
        </p:spPr>
      </p:pic>
      <p:sp>
        <p:nvSpPr>
          <p:cNvPr id="3" name="Freeform 3"/>
          <p:cNvSpPr/>
          <p:nvPr/>
        </p:nvSpPr>
        <p:spPr>
          <a:xfrm rot="-3943329">
            <a:off x="438112" y="-2914155"/>
            <a:ext cx="4941951" cy="5807849"/>
          </a:xfrm>
          <a:custGeom>
            <a:avLst/>
            <a:gdLst/>
            <a:ahLst/>
            <a:cxnLst/>
            <a:rect l="l" t="t" r="r" b="b"/>
            <a:pathLst>
              <a:path w="4941951" h="5807849">
                <a:moveTo>
                  <a:pt x="0" y="0"/>
                </a:moveTo>
                <a:lnTo>
                  <a:pt x="4941951" y="0"/>
                </a:lnTo>
                <a:lnTo>
                  <a:pt x="4941951" y="5807848"/>
                </a:lnTo>
                <a:lnTo>
                  <a:pt x="0" y="58078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3473825" y="3914960"/>
            <a:ext cx="11711653" cy="6675642"/>
          </a:xfrm>
          <a:prstGeom prst="rect">
            <a:avLst/>
          </a:prstGeom>
        </p:spPr>
      </p:pic>
      <p:sp>
        <p:nvSpPr>
          <p:cNvPr id="5" name="Freeform 5"/>
          <p:cNvSpPr/>
          <p:nvPr/>
        </p:nvSpPr>
        <p:spPr>
          <a:xfrm>
            <a:off x="803471" y="2241469"/>
            <a:ext cx="6271210" cy="3599057"/>
          </a:xfrm>
          <a:custGeom>
            <a:avLst/>
            <a:gdLst/>
            <a:ahLst/>
            <a:cxnLst/>
            <a:rect l="l" t="t" r="r" b="b"/>
            <a:pathLst>
              <a:path w="6271210" h="3599057">
                <a:moveTo>
                  <a:pt x="0" y="0"/>
                </a:moveTo>
                <a:lnTo>
                  <a:pt x="6271211" y="0"/>
                </a:lnTo>
                <a:lnTo>
                  <a:pt x="6271211" y="3599057"/>
                </a:lnTo>
                <a:lnTo>
                  <a:pt x="0" y="35990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105775">
            <a:off x="11080783" y="954195"/>
            <a:ext cx="6245508" cy="4259023"/>
          </a:xfrm>
          <a:custGeom>
            <a:avLst/>
            <a:gdLst/>
            <a:ahLst/>
            <a:cxnLst/>
            <a:rect l="l" t="t" r="r" b="b"/>
            <a:pathLst>
              <a:path w="6245508" h="4259023">
                <a:moveTo>
                  <a:pt x="0" y="0"/>
                </a:moveTo>
                <a:lnTo>
                  <a:pt x="6245507" y="0"/>
                </a:lnTo>
                <a:lnTo>
                  <a:pt x="6245507" y="4259023"/>
                </a:lnTo>
                <a:lnTo>
                  <a:pt x="0" y="42590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rot="416037">
            <a:off x="11535941" y="1659414"/>
            <a:ext cx="5392820" cy="1781745"/>
          </a:xfrm>
          <a:prstGeom prst="rect">
            <a:avLst/>
          </a:prstGeom>
        </p:spPr>
        <p:txBody>
          <a:bodyPr lIns="0" tIns="0" rIns="0" bIns="0" rtlCol="0" anchor="t">
            <a:spAutoFit/>
          </a:bodyPr>
          <a:lstStyle/>
          <a:p>
            <a:pPr algn="just">
              <a:lnSpc>
                <a:spcPts val="4776"/>
              </a:lnSpc>
            </a:pPr>
            <a:r>
              <a:rPr lang="en-US" sz="3673">
                <a:solidFill>
                  <a:srgbClr val="000000"/>
                </a:solidFill>
                <a:latin typeface="Clear Sans"/>
                <a:ea typeface="Clear Sans"/>
                <a:cs typeface="Clear Sans"/>
                <a:sym typeface="Clear Sans"/>
              </a:rPr>
              <a:t>Thống kê, trực quan hóa dữ liệu nhằm đánh giá mức độ duy trì thói quen</a:t>
            </a:r>
          </a:p>
        </p:txBody>
      </p:sp>
      <p:sp>
        <p:nvSpPr>
          <p:cNvPr id="8" name="TextBox 8"/>
          <p:cNvSpPr txBox="1"/>
          <p:nvPr/>
        </p:nvSpPr>
        <p:spPr>
          <a:xfrm>
            <a:off x="1074501" y="3083548"/>
            <a:ext cx="5729152" cy="1624724"/>
          </a:xfrm>
          <a:prstGeom prst="rect">
            <a:avLst/>
          </a:prstGeom>
        </p:spPr>
        <p:txBody>
          <a:bodyPr lIns="0" tIns="0" rIns="0" bIns="0" rtlCol="0" anchor="t">
            <a:spAutoFit/>
          </a:bodyPr>
          <a:lstStyle/>
          <a:p>
            <a:pPr algn="just">
              <a:lnSpc>
                <a:spcPts val="4304"/>
              </a:lnSpc>
            </a:pPr>
            <a:r>
              <a:rPr lang="en-US" sz="3311">
                <a:solidFill>
                  <a:srgbClr val="000000"/>
                </a:solidFill>
                <a:latin typeface="Clear Sans"/>
                <a:ea typeface="Clear Sans"/>
                <a:cs typeface="Clear Sans"/>
                <a:sym typeface="Clear Sans"/>
              </a:rPr>
              <a:t>Xây dựng ứng dụng web hỗ trợ tạo, quản lý và theo dõi các thói quen lành mạnh</a:t>
            </a:r>
          </a:p>
        </p:txBody>
      </p:sp>
      <p:sp>
        <p:nvSpPr>
          <p:cNvPr id="9" name="TextBox 9"/>
          <p:cNvSpPr txBox="1"/>
          <p:nvPr/>
        </p:nvSpPr>
        <p:spPr>
          <a:xfrm>
            <a:off x="200235" y="342933"/>
            <a:ext cx="5417703" cy="685767"/>
          </a:xfrm>
          <a:prstGeom prst="rect">
            <a:avLst/>
          </a:prstGeom>
        </p:spPr>
        <p:txBody>
          <a:bodyPr lIns="0" tIns="0" rIns="0" bIns="0" rtlCol="0" anchor="t">
            <a:spAutoFit/>
          </a:bodyPr>
          <a:lstStyle/>
          <a:p>
            <a:pPr algn="l">
              <a:lnSpc>
                <a:spcPts val="5400"/>
              </a:lnSpc>
            </a:pPr>
            <a:r>
              <a:rPr lang="en-US" sz="4500">
                <a:solidFill>
                  <a:srgbClr val="FEFEFE"/>
                </a:solidFill>
                <a:latin typeface="Baloo"/>
                <a:ea typeface="Baloo"/>
                <a:cs typeface="Baloo"/>
                <a:sym typeface="Baloo"/>
              </a:rPr>
              <a:t>Mục đích nghiên cứu</a:t>
            </a:r>
          </a:p>
        </p:txBody>
      </p:sp>
      <p:sp>
        <p:nvSpPr>
          <p:cNvPr id="10" name="TextBox 10"/>
          <p:cNvSpPr txBox="1"/>
          <p:nvPr/>
        </p:nvSpPr>
        <p:spPr>
          <a:xfrm>
            <a:off x="17663392" y="9610909"/>
            <a:ext cx="256326"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6</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3943329">
            <a:off x="438112" y="-2914155"/>
            <a:ext cx="4941951" cy="5807849"/>
          </a:xfrm>
          <a:custGeom>
            <a:avLst/>
            <a:gdLst/>
            <a:ahLst/>
            <a:cxnLst/>
            <a:rect l="l" t="t" r="r" b="b"/>
            <a:pathLst>
              <a:path w="4941951" h="5807849">
                <a:moveTo>
                  <a:pt x="0" y="0"/>
                </a:moveTo>
                <a:lnTo>
                  <a:pt x="4941951" y="0"/>
                </a:lnTo>
                <a:lnTo>
                  <a:pt x="4941951" y="5807848"/>
                </a:lnTo>
                <a:lnTo>
                  <a:pt x="0" y="5807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46981" y="1778293"/>
            <a:ext cx="3719715" cy="2733990"/>
          </a:xfrm>
          <a:custGeom>
            <a:avLst/>
            <a:gdLst/>
            <a:ahLst/>
            <a:cxnLst/>
            <a:rect l="l" t="t" r="r" b="b"/>
            <a:pathLst>
              <a:path w="3719715" h="2733990">
                <a:moveTo>
                  <a:pt x="0" y="0"/>
                </a:moveTo>
                <a:lnTo>
                  <a:pt x="3719715" y="0"/>
                </a:lnTo>
                <a:lnTo>
                  <a:pt x="3719715" y="2733990"/>
                </a:lnTo>
                <a:lnTo>
                  <a:pt x="0" y="2733990"/>
                </a:lnTo>
                <a:lnTo>
                  <a:pt x="0" y="0"/>
                </a:lnTo>
                <a:close/>
              </a:path>
            </a:pathLst>
          </a:custGeom>
          <a:blipFill>
            <a:blip r:embed="rId4"/>
            <a:stretch>
              <a:fillRect/>
            </a:stretch>
          </a:blipFill>
        </p:spPr>
      </p:sp>
      <p:sp>
        <p:nvSpPr>
          <p:cNvPr id="4" name="Freeform 4"/>
          <p:cNvSpPr/>
          <p:nvPr/>
        </p:nvSpPr>
        <p:spPr>
          <a:xfrm>
            <a:off x="11751218" y="342933"/>
            <a:ext cx="6040337" cy="4711463"/>
          </a:xfrm>
          <a:custGeom>
            <a:avLst/>
            <a:gdLst/>
            <a:ahLst/>
            <a:cxnLst/>
            <a:rect l="l" t="t" r="r" b="b"/>
            <a:pathLst>
              <a:path w="6040337" h="4711463">
                <a:moveTo>
                  <a:pt x="0" y="0"/>
                </a:moveTo>
                <a:lnTo>
                  <a:pt x="6040337" y="0"/>
                </a:lnTo>
                <a:lnTo>
                  <a:pt x="6040337" y="4711463"/>
                </a:lnTo>
                <a:lnTo>
                  <a:pt x="0" y="47114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841511" y="3911933"/>
            <a:ext cx="5958788" cy="5951339"/>
          </a:xfrm>
          <a:custGeom>
            <a:avLst/>
            <a:gdLst/>
            <a:ahLst/>
            <a:cxnLst/>
            <a:rect l="l" t="t" r="r" b="b"/>
            <a:pathLst>
              <a:path w="5958788" h="5951339">
                <a:moveTo>
                  <a:pt x="0" y="0"/>
                </a:moveTo>
                <a:lnTo>
                  <a:pt x="5958787" y="0"/>
                </a:lnTo>
                <a:lnTo>
                  <a:pt x="5958787" y="5951339"/>
                </a:lnTo>
                <a:lnTo>
                  <a:pt x="0" y="5951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474697" y="4612757"/>
            <a:ext cx="6669303" cy="4951957"/>
          </a:xfrm>
          <a:custGeom>
            <a:avLst/>
            <a:gdLst/>
            <a:ahLst/>
            <a:cxnLst/>
            <a:rect l="l" t="t" r="r" b="b"/>
            <a:pathLst>
              <a:path w="6669303" h="4951957">
                <a:moveTo>
                  <a:pt x="0" y="0"/>
                </a:moveTo>
                <a:lnTo>
                  <a:pt x="6669303" y="0"/>
                </a:lnTo>
                <a:lnTo>
                  <a:pt x="6669303" y="4951957"/>
                </a:lnTo>
                <a:lnTo>
                  <a:pt x="0" y="49519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00235" y="342933"/>
            <a:ext cx="5417703" cy="685767"/>
          </a:xfrm>
          <a:prstGeom prst="rect">
            <a:avLst/>
          </a:prstGeom>
        </p:spPr>
        <p:txBody>
          <a:bodyPr lIns="0" tIns="0" rIns="0" bIns="0" rtlCol="0" anchor="t">
            <a:spAutoFit/>
          </a:bodyPr>
          <a:lstStyle/>
          <a:p>
            <a:pPr algn="l">
              <a:lnSpc>
                <a:spcPts val="5400"/>
              </a:lnSpc>
            </a:pPr>
            <a:r>
              <a:rPr lang="en-US" sz="4500">
                <a:solidFill>
                  <a:srgbClr val="FEFEFE"/>
                </a:solidFill>
                <a:latin typeface="Baloo"/>
                <a:ea typeface="Baloo"/>
                <a:cs typeface="Baloo"/>
                <a:sym typeface="Baloo"/>
              </a:rPr>
              <a:t>Mục đích nghiên cứu</a:t>
            </a:r>
          </a:p>
        </p:txBody>
      </p:sp>
      <p:sp>
        <p:nvSpPr>
          <p:cNvPr id="8" name="TextBox 8"/>
          <p:cNvSpPr txBox="1"/>
          <p:nvPr/>
        </p:nvSpPr>
        <p:spPr>
          <a:xfrm>
            <a:off x="17663392" y="9610909"/>
            <a:ext cx="256326"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7</a:t>
            </a:r>
          </a:p>
        </p:txBody>
      </p:sp>
      <p:sp>
        <p:nvSpPr>
          <p:cNvPr id="9" name="Freeform 9"/>
          <p:cNvSpPr/>
          <p:nvPr/>
        </p:nvSpPr>
        <p:spPr>
          <a:xfrm flipH="1">
            <a:off x="159298" y="1968731"/>
            <a:ext cx="5458641" cy="4257740"/>
          </a:xfrm>
          <a:custGeom>
            <a:avLst/>
            <a:gdLst/>
            <a:ahLst/>
            <a:cxnLst/>
            <a:rect l="l" t="t" r="r" b="b"/>
            <a:pathLst>
              <a:path w="5458641" h="4257740">
                <a:moveTo>
                  <a:pt x="5458641" y="0"/>
                </a:moveTo>
                <a:lnTo>
                  <a:pt x="0" y="0"/>
                </a:lnTo>
                <a:lnTo>
                  <a:pt x="0" y="4257740"/>
                </a:lnTo>
                <a:lnTo>
                  <a:pt x="5458641" y="4257740"/>
                </a:lnTo>
                <a:lnTo>
                  <a:pt x="545864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2125036" y="763600"/>
            <a:ext cx="5292702" cy="2381688"/>
          </a:xfrm>
          <a:prstGeom prst="rect">
            <a:avLst/>
          </a:prstGeom>
        </p:spPr>
        <p:txBody>
          <a:bodyPr lIns="0" tIns="0" rIns="0" bIns="0" rtlCol="0" anchor="t">
            <a:spAutoFit/>
          </a:bodyPr>
          <a:lstStyle/>
          <a:p>
            <a:pPr algn="just">
              <a:lnSpc>
                <a:spcPts val="4776"/>
              </a:lnSpc>
            </a:pPr>
            <a:r>
              <a:rPr lang="en-US" sz="3673">
                <a:solidFill>
                  <a:srgbClr val="000000"/>
                </a:solidFill>
                <a:latin typeface="Clear Sans"/>
                <a:ea typeface="Clear Sans"/>
                <a:cs typeface="Clear Sans"/>
                <a:sym typeface="Clear Sans"/>
              </a:rPr>
              <a:t>Góp phần nâng cao ý thức tự quản lý và cải thiện chất lượng cuộc sống</a:t>
            </a:r>
          </a:p>
        </p:txBody>
      </p:sp>
      <p:sp>
        <p:nvSpPr>
          <p:cNvPr id="11" name="TextBox 11"/>
          <p:cNvSpPr txBox="1"/>
          <p:nvPr/>
        </p:nvSpPr>
        <p:spPr>
          <a:xfrm>
            <a:off x="437984" y="2231069"/>
            <a:ext cx="4917261" cy="2381688"/>
          </a:xfrm>
          <a:prstGeom prst="rect">
            <a:avLst/>
          </a:prstGeom>
        </p:spPr>
        <p:txBody>
          <a:bodyPr lIns="0" tIns="0" rIns="0" bIns="0" rtlCol="0" anchor="t">
            <a:spAutoFit/>
          </a:bodyPr>
          <a:lstStyle/>
          <a:p>
            <a:pPr algn="just">
              <a:lnSpc>
                <a:spcPts val="4776"/>
              </a:lnSpc>
            </a:pPr>
            <a:r>
              <a:rPr lang="en-US" sz="3673">
                <a:solidFill>
                  <a:srgbClr val="000000"/>
                </a:solidFill>
                <a:latin typeface="Clear Sans"/>
                <a:ea typeface="Clear Sans"/>
                <a:cs typeface="Clear Sans"/>
                <a:sym typeface="Clear Sans"/>
              </a:rPr>
              <a:t>Vận dụng kiến thức lập trình web, cơ sở dữ liệu và phân tích hệ thống vào thực tiễn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4102698">
            <a:off x="596282" y="-2639842"/>
            <a:ext cx="5076140" cy="5965550"/>
          </a:xfrm>
          <a:custGeom>
            <a:avLst/>
            <a:gdLst/>
            <a:ahLst/>
            <a:cxnLst/>
            <a:rect l="l" t="t" r="r" b="b"/>
            <a:pathLst>
              <a:path w="5076140" h="5965550">
                <a:moveTo>
                  <a:pt x="0" y="0"/>
                </a:moveTo>
                <a:lnTo>
                  <a:pt x="5076140" y="0"/>
                </a:lnTo>
                <a:lnTo>
                  <a:pt x="5076140" y="5965550"/>
                </a:lnTo>
                <a:lnTo>
                  <a:pt x="0" y="5965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65458" y="3411153"/>
            <a:ext cx="3464694" cy="3464694"/>
          </a:xfrm>
          <a:custGeom>
            <a:avLst/>
            <a:gdLst/>
            <a:ahLst/>
            <a:cxnLst/>
            <a:rect l="l" t="t" r="r" b="b"/>
            <a:pathLst>
              <a:path w="3464694" h="3464694">
                <a:moveTo>
                  <a:pt x="0" y="0"/>
                </a:moveTo>
                <a:lnTo>
                  <a:pt x="3464694" y="0"/>
                </a:lnTo>
                <a:lnTo>
                  <a:pt x="3464694" y="3464694"/>
                </a:lnTo>
                <a:lnTo>
                  <a:pt x="0" y="3464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90431" y="7156829"/>
            <a:ext cx="6458899" cy="1836047"/>
          </a:xfrm>
          <a:custGeom>
            <a:avLst/>
            <a:gdLst/>
            <a:ahLst/>
            <a:cxnLst/>
            <a:rect l="l" t="t" r="r" b="b"/>
            <a:pathLst>
              <a:path w="6458899" h="1836047">
                <a:moveTo>
                  <a:pt x="0" y="0"/>
                </a:moveTo>
                <a:lnTo>
                  <a:pt x="6458900" y="0"/>
                </a:lnTo>
                <a:lnTo>
                  <a:pt x="6458900" y="1836046"/>
                </a:lnTo>
                <a:lnTo>
                  <a:pt x="0" y="1836046"/>
                </a:lnTo>
                <a:lnTo>
                  <a:pt x="0" y="0"/>
                </a:lnTo>
                <a:close/>
              </a:path>
            </a:pathLst>
          </a:custGeom>
          <a:blipFill>
            <a:blip r:embed="rId6"/>
            <a:stretch>
              <a:fillRect t="-69481" b="-67532"/>
            </a:stretch>
          </a:blipFill>
        </p:spPr>
      </p:sp>
      <p:sp>
        <p:nvSpPr>
          <p:cNvPr id="5" name="Freeform 5"/>
          <p:cNvSpPr/>
          <p:nvPr/>
        </p:nvSpPr>
        <p:spPr>
          <a:xfrm>
            <a:off x="5334915" y="7103279"/>
            <a:ext cx="6647279" cy="1889597"/>
          </a:xfrm>
          <a:custGeom>
            <a:avLst/>
            <a:gdLst/>
            <a:ahLst/>
            <a:cxnLst/>
            <a:rect l="l" t="t" r="r" b="b"/>
            <a:pathLst>
              <a:path w="6647279" h="1889597">
                <a:moveTo>
                  <a:pt x="0" y="0"/>
                </a:moveTo>
                <a:lnTo>
                  <a:pt x="6647279" y="0"/>
                </a:lnTo>
                <a:lnTo>
                  <a:pt x="6647279" y="1889596"/>
                </a:lnTo>
                <a:lnTo>
                  <a:pt x="0" y="1889596"/>
                </a:lnTo>
                <a:lnTo>
                  <a:pt x="0" y="0"/>
                </a:lnTo>
                <a:close/>
              </a:path>
            </a:pathLst>
          </a:custGeom>
          <a:blipFill>
            <a:blip r:embed="rId6"/>
            <a:stretch>
              <a:fillRect t="-69481" b="-67532"/>
            </a:stretch>
          </a:blipFill>
        </p:spPr>
      </p:sp>
      <p:sp>
        <p:nvSpPr>
          <p:cNvPr id="6" name="Freeform 6"/>
          <p:cNvSpPr/>
          <p:nvPr/>
        </p:nvSpPr>
        <p:spPr>
          <a:xfrm>
            <a:off x="6904490" y="3483716"/>
            <a:ext cx="3508129" cy="3319567"/>
          </a:xfrm>
          <a:custGeom>
            <a:avLst/>
            <a:gdLst/>
            <a:ahLst/>
            <a:cxnLst/>
            <a:rect l="l" t="t" r="r" b="b"/>
            <a:pathLst>
              <a:path w="3508129" h="3319567">
                <a:moveTo>
                  <a:pt x="0" y="0"/>
                </a:moveTo>
                <a:lnTo>
                  <a:pt x="3508129" y="0"/>
                </a:lnTo>
                <a:lnTo>
                  <a:pt x="3508129" y="3319568"/>
                </a:lnTo>
                <a:lnTo>
                  <a:pt x="0" y="33195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1244615" y="6629274"/>
            <a:ext cx="7346902" cy="2629026"/>
          </a:xfrm>
          <a:custGeom>
            <a:avLst/>
            <a:gdLst/>
            <a:ahLst/>
            <a:cxnLst/>
            <a:rect l="l" t="t" r="r" b="b"/>
            <a:pathLst>
              <a:path w="7346902" h="2629026">
                <a:moveTo>
                  <a:pt x="0" y="0"/>
                </a:moveTo>
                <a:lnTo>
                  <a:pt x="7346901" y="0"/>
                </a:lnTo>
                <a:lnTo>
                  <a:pt x="7346901" y="2629026"/>
                </a:lnTo>
                <a:lnTo>
                  <a:pt x="0" y="2629026"/>
                </a:lnTo>
                <a:lnTo>
                  <a:pt x="0" y="0"/>
                </a:lnTo>
                <a:close/>
              </a:path>
            </a:pathLst>
          </a:custGeom>
          <a:blipFill>
            <a:blip r:embed="rId6"/>
            <a:stretch>
              <a:fillRect t="-36739" b="-51542"/>
            </a:stretch>
          </a:blipFill>
        </p:spPr>
      </p:sp>
      <p:sp>
        <p:nvSpPr>
          <p:cNvPr id="8" name="Freeform 8"/>
          <p:cNvSpPr/>
          <p:nvPr/>
        </p:nvSpPr>
        <p:spPr>
          <a:xfrm>
            <a:off x="1207119" y="3539484"/>
            <a:ext cx="3263799" cy="3263799"/>
          </a:xfrm>
          <a:custGeom>
            <a:avLst/>
            <a:gdLst/>
            <a:ahLst/>
            <a:cxnLst/>
            <a:rect l="l" t="t" r="r" b="b"/>
            <a:pathLst>
              <a:path w="3263799" h="3263799">
                <a:moveTo>
                  <a:pt x="0" y="0"/>
                </a:moveTo>
                <a:lnTo>
                  <a:pt x="3263800" y="0"/>
                </a:lnTo>
                <a:lnTo>
                  <a:pt x="3263800" y="3263800"/>
                </a:lnTo>
                <a:lnTo>
                  <a:pt x="0" y="3263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409542" y="7548656"/>
            <a:ext cx="4858954" cy="1023817"/>
          </a:xfrm>
          <a:prstGeom prst="rect">
            <a:avLst/>
          </a:prstGeom>
        </p:spPr>
        <p:txBody>
          <a:bodyPr lIns="0" tIns="0" rIns="0" bIns="0" rtlCol="0" anchor="t">
            <a:spAutoFit/>
          </a:bodyPr>
          <a:lstStyle/>
          <a:p>
            <a:pPr algn="just">
              <a:lnSpc>
                <a:spcPts val="4121"/>
              </a:lnSpc>
            </a:pPr>
            <a:r>
              <a:rPr lang="en-US" sz="3170">
                <a:solidFill>
                  <a:srgbClr val="FFFFFF"/>
                </a:solidFill>
                <a:latin typeface="Clear Sans"/>
                <a:ea typeface="Clear Sans"/>
                <a:cs typeface="Clear Sans"/>
                <a:sym typeface="Clear Sans"/>
              </a:rPr>
              <a:t>Phương pháp duy trì thói quen cá nhân</a:t>
            </a:r>
          </a:p>
        </p:txBody>
      </p:sp>
      <p:sp>
        <p:nvSpPr>
          <p:cNvPr id="10" name="TextBox 10"/>
          <p:cNvSpPr txBox="1"/>
          <p:nvPr/>
        </p:nvSpPr>
        <p:spPr>
          <a:xfrm>
            <a:off x="200235" y="449291"/>
            <a:ext cx="5868233" cy="685767"/>
          </a:xfrm>
          <a:prstGeom prst="rect">
            <a:avLst/>
          </a:prstGeom>
        </p:spPr>
        <p:txBody>
          <a:bodyPr lIns="0" tIns="0" rIns="0" bIns="0" rtlCol="0" anchor="t">
            <a:spAutoFit/>
          </a:bodyPr>
          <a:lstStyle/>
          <a:p>
            <a:pPr algn="l">
              <a:lnSpc>
                <a:spcPts val="5400"/>
              </a:lnSpc>
            </a:pPr>
            <a:r>
              <a:rPr lang="en-US" sz="4500">
                <a:solidFill>
                  <a:srgbClr val="FEFEFE"/>
                </a:solidFill>
                <a:latin typeface="Baloo"/>
                <a:ea typeface="Baloo"/>
                <a:cs typeface="Baloo"/>
                <a:sym typeface="Baloo"/>
              </a:rPr>
              <a:t>Đối tượng nghiên cứu</a:t>
            </a:r>
          </a:p>
        </p:txBody>
      </p:sp>
      <p:sp>
        <p:nvSpPr>
          <p:cNvPr id="11" name="TextBox 11"/>
          <p:cNvSpPr txBox="1"/>
          <p:nvPr/>
        </p:nvSpPr>
        <p:spPr>
          <a:xfrm>
            <a:off x="17663392" y="9610909"/>
            <a:ext cx="256326" cy="476151"/>
          </a:xfrm>
          <a:prstGeom prst="rect">
            <a:avLst/>
          </a:prstGeom>
        </p:spPr>
        <p:txBody>
          <a:bodyPr lIns="0" tIns="0" rIns="0" bIns="0" rtlCol="0" anchor="t">
            <a:spAutoFit/>
          </a:bodyPr>
          <a:lstStyle/>
          <a:p>
            <a:pPr algn="l">
              <a:lnSpc>
                <a:spcPts val="3899"/>
              </a:lnSpc>
            </a:pPr>
            <a:r>
              <a:rPr lang="en-US" sz="2999">
                <a:solidFill>
                  <a:srgbClr val="000000"/>
                </a:solidFill>
                <a:latin typeface="Baloo"/>
                <a:ea typeface="Baloo"/>
                <a:cs typeface="Baloo"/>
                <a:sym typeface="Baloo"/>
              </a:rPr>
              <a:t>7</a:t>
            </a:r>
          </a:p>
        </p:txBody>
      </p:sp>
      <p:sp>
        <p:nvSpPr>
          <p:cNvPr id="12" name="TextBox 12"/>
          <p:cNvSpPr txBox="1"/>
          <p:nvPr/>
        </p:nvSpPr>
        <p:spPr>
          <a:xfrm>
            <a:off x="6158220" y="7507367"/>
            <a:ext cx="5000670" cy="1052844"/>
          </a:xfrm>
          <a:prstGeom prst="rect">
            <a:avLst/>
          </a:prstGeom>
        </p:spPr>
        <p:txBody>
          <a:bodyPr lIns="0" tIns="0" rIns="0" bIns="0" rtlCol="0" anchor="t">
            <a:spAutoFit/>
          </a:bodyPr>
          <a:lstStyle/>
          <a:p>
            <a:pPr algn="just">
              <a:lnSpc>
                <a:spcPts val="4241"/>
              </a:lnSpc>
            </a:pPr>
            <a:r>
              <a:rPr lang="en-US" sz="3263">
                <a:solidFill>
                  <a:srgbClr val="FFFFFF"/>
                </a:solidFill>
                <a:latin typeface="Clear Sans"/>
                <a:ea typeface="Clear Sans"/>
                <a:cs typeface="Clear Sans"/>
                <a:sym typeface="Clear Sans"/>
              </a:rPr>
              <a:t>Công nghệ phát triển ứng dụng web</a:t>
            </a:r>
          </a:p>
        </p:txBody>
      </p:sp>
      <p:sp>
        <p:nvSpPr>
          <p:cNvPr id="13" name="TextBox 13"/>
          <p:cNvSpPr txBox="1"/>
          <p:nvPr/>
        </p:nvSpPr>
        <p:spPr>
          <a:xfrm>
            <a:off x="12255039" y="7614710"/>
            <a:ext cx="5326052" cy="1052844"/>
          </a:xfrm>
          <a:prstGeom prst="rect">
            <a:avLst/>
          </a:prstGeom>
        </p:spPr>
        <p:txBody>
          <a:bodyPr lIns="0" tIns="0" rIns="0" bIns="0" rtlCol="0" anchor="t">
            <a:spAutoFit/>
          </a:bodyPr>
          <a:lstStyle/>
          <a:p>
            <a:pPr algn="just">
              <a:lnSpc>
                <a:spcPts val="4241"/>
              </a:lnSpc>
            </a:pPr>
            <a:r>
              <a:rPr lang="en-US" sz="3263">
                <a:solidFill>
                  <a:srgbClr val="FFFFFF"/>
                </a:solidFill>
                <a:latin typeface="Clear Sans"/>
                <a:ea typeface="Clear Sans"/>
                <a:cs typeface="Clear Sans"/>
                <a:sym typeface="Clear Sans"/>
              </a:rPr>
              <a:t>Người dùng có nhu cầu hình thành thói quen lành mạnh</a:t>
            </a:r>
          </a:p>
        </p:txBody>
      </p:sp>
      <p:pic>
        <p:nvPicPr>
          <p:cNvPr id="14" name="Picture 14"/>
          <p:cNvPicPr>
            <a:picLocks noChangeAspect="1"/>
          </p:cNvPicPr>
          <p:nvPr/>
        </p:nvPicPr>
        <p:blipFill>
          <a:blip r:embed="rId11"/>
          <a:srcRect/>
          <a:stretch>
            <a:fillRect/>
          </a:stretch>
        </p:blipFill>
        <p:spPr>
          <a:xfrm rot="-8196902">
            <a:off x="13311738" y="-3275839"/>
            <a:ext cx="7036829" cy="723754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1091</Words>
  <Application>Microsoft Office PowerPoint</Application>
  <PresentationFormat>Custom</PresentationFormat>
  <Paragraphs>133</Paragraphs>
  <Slides>27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Clear Sans</vt:lpstr>
      <vt:lpstr>Clear Sans Bold</vt:lpstr>
      <vt:lpstr>Arial</vt:lpstr>
      <vt:lpstr>Baloo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PPT_Chuyên Ngành</dc:title>
  <cp:lastModifiedBy>trinhfokko@gmail.com</cp:lastModifiedBy>
  <cp:revision>3</cp:revision>
  <dcterms:created xsi:type="dcterms:W3CDTF">2006-08-16T00:00:00Z</dcterms:created>
  <dcterms:modified xsi:type="dcterms:W3CDTF">2025-12-27T14:21:27Z</dcterms:modified>
  <dc:identifier>DAG8mGZyd-Q</dc:identifier>
</cp:coreProperties>
</file>